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83" r:id="rId5"/>
    <p:sldId id="286" r:id="rId6"/>
    <p:sldId id="356" r:id="rId7"/>
    <p:sldId id="435" r:id="rId8"/>
    <p:sldId id="436" r:id="rId9"/>
    <p:sldId id="410" r:id="rId10"/>
    <p:sldId id="437" r:id="rId11"/>
    <p:sldId id="438" r:id="rId12"/>
    <p:sldId id="439" r:id="rId13"/>
    <p:sldId id="370" r:id="rId14"/>
    <p:sldId id="440" r:id="rId15"/>
    <p:sldId id="441" r:id="rId16"/>
    <p:sldId id="442" r:id="rId17"/>
    <p:sldId id="443" r:id="rId18"/>
    <p:sldId id="444" r:id="rId19"/>
    <p:sldId id="445" r:id="rId20"/>
    <p:sldId id="446" r:id="rId21"/>
    <p:sldId id="448" r:id="rId22"/>
    <p:sldId id="461" r:id="rId23"/>
    <p:sldId id="462" r:id="rId24"/>
    <p:sldId id="463" r:id="rId25"/>
    <p:sldId id="449" r:id="rId26"/>
    <p:sldId id="450" r:id="rId27"/>
    <p:sldId id="451" r:id="rId28"/>
    <p:sldId id="452" r:id="rId29"/>
    <p:sldId id="453" r:id="rId30"/>
    <p:sldId id="454" r:id="rId31"/>
    <p:sldId id="455" r:id="rId32"/>
    <p:sldId id="456" r:id="rId33"/>
    <p:sldId id="457" r:id="rId34"/>
    <p:sldId id="458" r:id="rId35"/>
    <p:sldId id="459" r:id="rId36"/>
    <p:sldId id="464" r:id="rId37"/>
    <p:sldId id="460" r:id="rId38"/>
    <p:sldId id="277" r:id="rId39"/>
  </p:sldIdLst>
  <p:sldSz cx="9145588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5353"/>
    <a:srgbClr val="05BCD5"/>
    <a:srgbClr val="FF7979"/>
    <a:srgbClr val="D2A000"/>
    <a:srgbClr val="AF2191"/>
    <a:srgbClr val="FABE00"/>
    <a:srgbClr val="78ECFC"/>
    <a:srgbClr val="008A3E"/>
    <a:srgbClr val="920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93296810-A885-4BE3-A3E7-6D5BEEA58F35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15" autoAdjust="0"/>
    <p:restoredTop sz="97513" autoAdjust="0"/>
  </p:normalViewPr>
  <p:slideViewPr>
    <p:cSldViewPr snapToGrid="0">
      <p:cViewPr>
        <p:scale>
          <a:sx n="70" d="100"/>
          <a:sy n="70" d="100"/>
        </p:scale>
        <p:origin x="-1098" y="-66"/>
      </p:cViewPr>
      <p:guideLst>
        <p:guide orient="horz" pos="2160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pPr/>
              <a:t>2020/04/29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ZA" smtClean="0"/>
              <a:pPr/>
              <a:t>2020/04/29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A60C1CB-5B63-419C-A1CD-DB2E58B0E4A6}"/>
              </a:ext>
            </a:extLst>
          </p:cNvPr>
          <p:cNvSpPr/>
          <p:nvPr userDrawn="1"/>
        </p:nvSpPr>
        <p:spPr>
          <a:xfrm>
            <a:off x="4601038" y="0"/>
            <a:ext cx="4544550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4057" y="3674372"/>
            <a:ext cx="3334179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24052" y="196033"/>
            <a:ext cx="2606835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</a:t>
            </a:r>
            <a:br>
              <a:rPr lang="en-ZA" dirty="0"/>
            </a:br>
            <a:r>
              <a:rPr lang="en-ZA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95626" y="2774487"/>
            <a:ext cx="2897919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xmlns="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5626" y="3708115"/>
            <a:ext cx="2897919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833" y="6359430"/>
            <a:ext cx="661004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37E7734C-4A13-4559-83EF-C012059B11AF}"/>
              </a:ext>
            </a:extLst>
          </p:cNvPr>
          <p:cNvGrpSpPr/>
          <p:nvPr userDrawn="1"/>
        </p:nvGrpSpPr>
        <p:grpSpPr>
          <a:xfrm>
            <a:off x="-551391" y="-1"/>
            <a:ext cx="6746724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4056" y="1728000"/>
            <a:ext cx="2430422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24056" y="2448000"/>
            <a:ext cx="2430422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357957" y="1728000"/>
            <a:ext cx="2430422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357957" y="2448000"/>
            <a:ext cx="2430422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391859" y="1728000"/>
            <a:ext cx="2430422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391859" y="2448000"/>
            <a:ext cx="2430422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905" y="1008000"/>
            <a:ext cx="8498376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2789458" y="3559389"/>
            <a:ext cx="533520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xmlns="" id="{84F40ADC-3BDE-4F70-B1D8-90B903ACBEB0}"/>
              </a:ext>
            </a:extLst>
          </p:cNvPr>
          <p:cNvSpPr/>
          <p:nvPr userDrawn="1"/>
        </p:nvSpPr>
        <p:spPr>
          <a:xfrm>
            <a:off x="2915699" y="3863630"/>
            <a:ext cx="281036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5823359" y="3559389"/>
            <a:ext cx="533520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xmlns="" id="{B8DEE142-1DEB-405F-827B-00F256F20B5F}"/>
              </a:ext>
            </a:extLst>
          </p:cNvPr>
          <p:cNvSpPr/>
          <p:nvPr userDrawn="1"/>
        </p:nvSpPr>
        <p:spPr>
          <a:xfrm>
            <a:off x="5949600" y="3863630"/>
            <a:ext cx="281036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323907" y="3866682"/>
            <a:ext cx="849837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79848" y="3973125"/>
            <a:ext cx="311760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3906" y="3597398"/>
            <a:ext cx="283418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5094" y="3597398"/>
            <a:ext cx="283418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06283" y="3597398"/>
            <a:ext cx="283418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97471" y="3597398"/>
            <a:ext cx="283418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82920" y="3973125"/>
            <a:ext cx="311760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88660" y="3597398"/>
            <a:ext cx="283418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79848" y="3597398"/>
            <a:ext cx="283418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671036" y="3597398"/>
            <a:ext cx="283418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44602" y="3597398"/>
            <a:ext cx="283418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062225" y="3597398"/>
            <a:ext cx="283418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453413" y="3597398"/>
            <a:ext cx="283418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235790" y="3597398"/>
            <a:ext cx="283418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626979" y="3597398"/>
            <a:ext cx="283418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018167" y="3597398"/>
            <a:ext cx="283418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409355" y="3597398"/>
            <a:ext cx="283418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800544" y="3597398"/>
            <a:ext cx="283418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191732" y="3597398"/>
            <a:ext cx="283418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582921" y="3597398"/>
            <a:ext cx="283418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974109" y="3597398"/>
            <a:ext cx="283418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365297" y="3597398"/>
            <a:ext cx="283418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38864" y="3597398"/>
            <a:ext cx="283418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56486" y="3597398"/>
            <a:ext cx="283418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147674" y="3597398"/>
            <a:ext cx="283418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99975" y="2190751"/>
            <a:ext cx="1345640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xmlns="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938778" y="2505005"/>
            <a:ext cx="1268033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905" y="1008000"/>
            <a:ext cx="8498376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62BA57E2-B9C1-423C-AF9E-43DC6BA4E00E}"/>
              </a:ext>
            </a:extLst>
          </p:cNvPr>
          <p:cNvSpPr/>
          <p:nvPr userDrawn="1"/>
        </p:nvSpPr>
        <p:spPr>
          <a:xfrm rot="10800000" flipH="1">
            <a:off x="2947458" y="-1"/>
            <a:ext cx="6198130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02894F00-529A-4A7B-8733-0A594CEA18B1}"/>
              </a:ext>
            </a:extLst>
          </p:cNvPr>
          <p:cNvSpPr/>
          <p:nvPr userDrawn="1"/>
        </p:nvSpPr>
        <p:spPr>
          <a:xfrm rot="900000">
            <a:off x="-548593" y="24786"/>
            <a:ext cx="5481977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xmlns="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809693" y="1952049"/>
            <a:ext cx="1089602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66755" y="1952049"/>
            <a:ext cx="1107906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xmlns="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3906" y="1952049"/>
            <a:ext cx="1107906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xmlns="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907" y="3557685"/>
            <a:ext cx="2123199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907" y="4452774"/>
            <a:ext cx="2123199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3907" y="4082174"/>
            <a:ext cx="2123199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xmlns="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66756" y="3557685"/>
            <a:ext cx="2123199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xmlns="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066756" y="4452774"/>
            <a:ext cx="2123199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xmlns="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066756" y="4082174"/>
            <a:ext cx="2123199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809605" y="3557685"/>
            <a:ext cx="2123199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xmlns="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09605" y="4452774"/>
            <a:ext cx="2123199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xmlns="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09605" y="4082174"/>
            <a:ext cx="2123199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905" y="1008000"/>
            <a:ext cx="8498376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832" y="6359431"/>
            <a:ext cx="661002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FDF50DB2-FE5E-4E19-9EBE-9A8F9DA656ED}"/>
              </a:ext>
            </a:extLst>
          </p:cNvPr>
          <p:cNvGrpSpPr/>
          <p:nvPr userDrawn="1"/>
        </p:nvGrpSpPr>
        <p:grpSpPr>
          <a:xfrm flipH="1">
            <a:off x="2943244" y="-1"/>
            <a:ext cx="6746724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xmlns="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610335" y="4023015"/>
            <a:ext cx="913006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xmlns="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489946" y="4023015"/>
            <a:ext cx="911425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xmlns="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369631" y="4023015"/>
            <a:ext cx="898258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xmlns="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335" y="2256300"/>
            <a:ext cx="892200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xmlns="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489946" y="2256300"/>
            <a:ext cx="913006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69556" y="2256300"/>
            <a:ext cx="913006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00800" y="2418150"/>
            <a:ext cx="1179757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2662" y="3118312"/>
            <a:ext cx="1179757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521190" y="2418150"/>
            <a:ext cx="1179757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21190" y="3118312"/>
            <a:ext cx="1179757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xmlns="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641580" y="2418150"/>
            <a:ext cx="1179757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641580" y="3118312"/>
            <a:ext cx="1179757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xmlns="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400800" y="4184865"/>
            <a:ext cx="1179757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xmlns="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412662" y="4885027"/>
            <a:ext cx="1179757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xmlns="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521190" y="4184865"/>
            <a:ext cx="1179757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521190" y="4885027"/>
            <a:ext cx="1179757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xmlns="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641580" y="4184865"/>
            <a:ext cx="1179757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xmlns="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641580" y="4885027"/>
            <a:ext cx="1179757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xmlns="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905" y="1008000"/>
            <a:ext cx="8498376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832" y="6359431"/>
            <a:ext cx="661002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4C12FF5-1412-48CA-B750-77A86CA84172}"/>
              </a:ext>
            </a:extLst>
          </p:cNvPr>
          <p:cNvSpPr/>
          <p:nvPr userDrawn="1"/>
        </p:nvSpPr>
        <p:spPr>
          <a:xfrm rot="900000">
            <a:off x="3789414" y="-519718"/>
            <a:ext cx="5833875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BCD5F0C6-A186-42F4-87B6-BFBFEC77A6D2}"/>
              </a:ext>
            </a:extLst>
          </p:cNvPr>
          <p:cNvSpPr/>
          <p:nvPr userDrawn="1"/>
        </p:nvSpPr>
        <p:spPr>
          <a:xfrm rot="10800000">
            <a:off x="4622732" y="283536"/>
            <a:ext cx="4522856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2924" y="1641059"/>
            <a:ext cx="3595910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78066" y="6365893"/>
            <a:ext cx="3086636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32923" y="3884813"/>
            <a:ext cx="3228530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xmlns="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32923" y="4290982"/>
            <a:ext cx="3228530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2923" y="4677345"/>
            <a:ext cx="3228530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xmlns="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33030" y="5063710"/>
            <a:ext cx="3229747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833" y="6359430"/>
            <a:ext cx="661004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94E84508-12CE-4C86-B2C4-1D5DE1634B46}"/>
              </a:ext>
            </a:extLst>
          </p:cNvPr>
          <p:cNvSpPr/>
          <p:nvPr userDrawn="1"/>
        </p:nvSpPr>
        <p:spPr>
          <a:xfrm rot="900000">
            <a:off x="3782777" y="-519717"/>
            <a:ext cx="5833875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9231" y="3133725"/>
            <a:ext cx="3074924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9231" y="5428424"/>
            <a:ext cx="3074924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EA43BE58-813F-4D03-87F1-5A7708ED6326}"/>
              </a:ext>
            </a:extLst>
          </p:cNvPr>
          <p:cNvSpPr/>
          <p:nvPr userDrawn="1"/>
        </p:nvSpPr>
        <p:spPr>
          <a:xfrm rot="10800000">
            <a:off x="181678" y="54131"/>
            <a:ext cx="5130867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9231" y="3133725"/>
            <a:ext cx="3074924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9231" y="5428424"/>
            <a:ext cx="3074924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7033" y="842713"/>
            <a:ext cx="3780156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4C12FF5-1412-48CA-B750-77A86CA84172}"/>
              </a:ext>
            </a:extLst>
          </p:cNvPr>
          <p:cNvSpPr/>
          <p:nvPr userDrawn="1"/>
        </p:nvSpPr>
        <p:spPr>
          <a:xfrm rot="900000">
            <a:off x="3782777" y="-519717"/>
            <a:ext cx="5833875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66" y="2781301"/>
            <a:ext cx="3595910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066" y="5076000"/>
            <a:ext cx="3595910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78066" y="6365893"/>
            <a:ext cx="3086636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B2EE5DB8-C107-4983-B829-DFDF9BF2C0C5}"/>
              </a:ext>
            </a:extLst>
          </p:cNvPr>
          <p:cNvSpPr/>
          <p:nvPr userDrawn="1"/>
        </p:nvSpPr>
        <p:spPr>
          <a:xfrm rot="10800000">
            <a:off x="4763519" y="585722"/>
            <a:ext cx="424038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74333" y="1172675"/>
            <a:ext cx="3218759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4C12FF5-1412-48CA-B750-77A86CA84172}"/>
              </a:ext>
            </a:extLst>
          </p:cNvPr>
          <p:cNvSpPr/>
          <p:nvPr userDrawn="1"/>
        </p:nvSpPr>
        <p:spPr>
          <a:xfrm rot="20700000" flipH="1">
            <a:off x="-482421" y="-519717"/>
            <a:ext cx="5833875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BCD5F0C6-A186-42F4-87B6-BFBFEC77A6D2}"/>
              </a:ext>
            </a:extLst>
          </p:cNvPr>
          <p:cNvSpPr/>
          <p:nvPr userDrawn="1"/>
        </p:nvSpPr>
        <p:spPr>
          <a:xfrm rot="10800000">
            <a:off x="1692" y="454055"/>
            <a:ext cx="4522856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66" y="1673489"/>
            <a:ext cx="3595910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066" y="3968188"/>
            <a:ext cx="3595910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78066" y="6365893"/>
            <a:ext cx="3086636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833" y="6359430"/>
            <a:ext cx="661004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xmlns="" id="{E6216BAC-737B-4CFF-A3A4-12445DC197D8}"/>
              </a:ext>
            </a:extLst>
          </p:cNvPr>
          <p:cNvSpPr/>
          <p:nvPr userDrawn="1"/>
        </p:nvSpPr>
        <p:spPr>
          <a:xfrm rot="10800000">
            <a:off x="1" y="-1"/>
            <a:ext cx="6198130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xmlns="" id="{ED70CBBF-B472-413B-ADB8-D7D74EF2BDD3}"/>
              </a:ext>
            </a:extLst>
          </p:cNvPr>
          <p:cNvSpPr/>
          <p:nvPr userDrawn="1"/>
        </p:nvSpPr>
        <p:spPr>
          <a:xfrm rot="900000">
            <a:off x="-548593" y="24786"/>
            <a:ext cx="5481977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xmlns="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903368" y="2415051"/>
            <a:ext cx="945164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xmlns="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2501790" y="2407561"/>
            <a:ext cx="945164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xmlns="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4100212" y="2396622"/>
            <a:ext cx="945164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xmlns="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5698634" y="2405818"/>
            <a:ext cx="945164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xmlns="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7297055" y="2392225"/>
            <a:ext cx="945164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905" y="1008000"/>
            <a:ext cx="8498376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xmlns="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120963" y="2719813"/>
            <a:ext cx="466425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xmlns="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6570" y="3950115"/>
            <a:ext cx="1215211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xmlns="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6570" y="4450670"/>
            <a:ext cx="1215211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xmlns="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2719385" y="2719813"/>
            <a:ext cx="466425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44992" y="3950115"/>
            <a:ext cx="1215211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44992" y="4450670"/>
            <a:ext cx="1215211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xmlns="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317807" y="2719813"/>
            <a:ext cx="466425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943414" y="3950115"/>
            <a:ext cx="1215211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43414" y="4450670"/>
            <a:ext cx="1215211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xmlns="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5916229" y="2719813"/>
            <a:ext cx="466425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41836" y="3950115"/>
            <a:ext cx="1215211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41836" y="4450670"/>
            <a:ext cx="1215211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xmlns="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7514650" y="2719813"/>
            <a:ext cx="466425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140257" y="3950115"/>
            <a:ext cx="1215211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140257" y="4450670"/>
            <a:ext cx="1215211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xmlns="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xmlns="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4056" y="1152000"/>
            <a:ext cx="413171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0715" y="1152525"/>
            <a:ext cx="4131717" cy="5038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56" y="432000"/>
            <a:ext cx="8498376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56" y="1152000"/>
            <a:ext cx="4131717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056" y="1584000"/>
            <a:ext cx="4131717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0715" y="1584326"/>
            <a:ext cx="4131717" cy="4606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0715" y="1152526"/>
            <a:ext cx="4131717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56" y="432000"/>
            <a:ext cx="8498376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019DB6E4-6C15-4E62-A17A-F29ECC34AA96}"/>
              </a:ext>
            </a:extLst>
          </p:cNvPr>
          <p:cNvSpPr/>
          <p:nvPr userDrawn="1"/>
        </p:nvSpPr>
        <p:spPr>
          <a:xfrm rot="10800000">
            <a:off x="1717072" y="4124464"/>
            <a:ext cx="4504408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9116AE84-A6A8-4A92-B95E-66A7DFB1FF46}"/>
              </a:ext>
            </a:extLst>
          </p:cNvPr>
          <p:cNvSpPr/>
          <p:nvPr userDrawn="1"/>
        </p:nvSpPr>
        <p:spPr>
          <a:xfrm rot="20700000" flipH="1">
            <a:off x="-482421" y="-519717"/>
            <a:ext cx="5833875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644" y="360000"/>
            <a:ext cx="493563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0047" y="3960000"/>
            <a:ext cx="3140645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47" y="360000"/>
            <a:ext cx="3140645" cy="3400227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8EDAC6F-6E13-4FA6-876A-5648C81B1943}"/>
              </a:ext>
            </a:extLst>
          </p:cNvPr>
          <p:cNvSpPr/>
          <p:nvPr userDrawn="1"/>
        </p:nvSpPr>
        <p:spPr>
          <a:xfrm rot="10800000">
            <a:off x="1717072" y="4124464"/>
            <a:ext cx="4504408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7872B576-0982-4868-A9E3-43064BCA3090}"/>
              </a:ext>
            </a:extLst>
          </p:cNvPr>
          <p:cNvSpPr/>
          <p:nvPr userDrawn="1"/>
        </p:nvSpPr>
        <p:spPr>
          <a:xfrm rot="20700000" flipH="1">
            <a:off x="-482421" y="-519717"/>
            <a:ext cx="5833875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xmlns="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886643" y="359999"/>
            <a:ext cx="493563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47" y="359998"/>
            <a:ext cx="3140645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917DEB87-DE66-4311-84F4-4A1AE244A9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270046" y="3960000"/>
            <a:ext cx="3140645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1892157" y="2219689"/>
            <a:ext cx="1402314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3650665" y="1914380"/>
            <a:ext cx="1844260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5871304" y="2219689"/>
            <a:ext cx="1361941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xmlns="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2360101" y="2831176"/>
            <a:ext cx="466425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xmlns="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85708" y="4217885"/>
            <a:ext cx="1215211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xmlns="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85708" y="4718440"/>
            <a:ext cx="1215211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xmlns="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339582" y="2831176"/>
            <a:ext cx="466425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65189" y="4490958"/>
            <a:ext cx="1215211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965189" y="4991513"/>
            <a:ext cx="1215211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xmlns="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319062" y="2831176"/>
            <a:ext cx="466425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944669" y="4217885"/>
            <a:ext cx="1215211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944669" y="4718440"/>
            <a:ext cx="1215211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905" y="1008000"/>
            <a:ext cx="8498376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21E6B2EE-94FF-4E25-9CFC-F43E65B96870}"/>
              </a:ext>
            </a:extLst>
          </p:cNvPr>
          <p:cNvSpPr/>
          <p:nvPr userDrawn="1"/>
        </p:nvSpPr>
        <p:spPr>
          <a:xfrm>
            <a:off x="4601038" y="0"/>
            <a:ext cx="4544550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20750" y="4756649"/>
            <a:ext cx="1215211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352044" y="2429248"/>
            <a:ext cx="1158937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1767843" y="2176928"/>
            <a:ext cx="1524182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3565571" y="2429248"/>
            <a:ext cx="112557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xmlns="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98666" y="2880652"/>
            <a:ext cx="466425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906" y="4256094"/>
            <a:ext cx="1215211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906" y="4756649"/>
            <a:ext cx="1215211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xmlns="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2297088" y="2880652"/>
            <a:ext cx="466425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22328" y="4256094"/>
            <a:ext cx="1215211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22328" y="4756649"/>
            <a:ext cx="1215211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xmlns="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895510" y="2880652"/>
            <a:ext cx="466425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xmlns="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520750" y="4256094"/>
            <a:ext cx="1215211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95626" y="2774487"/>
            <a:ext cx="2897919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5626" y="3708115"/>
            <a:ext cx="2897919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833" y="6359430"/>
            <a:ext cx="661004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xmlns="" id="{A0690024-45C4-4CC9-BD1E-D825E7D4B6B1}"/>
              </a:ext>
            </a:extLst>
          </p:cNvPr>
          <p:cNvSpPr/>
          <p:nvPr userDrawn="1"/>
        </p:nvSpPr>
        <p:spPr>
          <a:xfrm>
            <a:off x="4601038" y="0"/>
            <a:ext cx="4544550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226129" y="607910"/>
            <a:ext cx="1053579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2721513" y="462380"/>
            <a:ext cx="1259655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133855" y="3457426"/>
            <a:ext cx="1238128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2591354" y="3281336"/>
            <a:ext cx="1519972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xmlns="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520073" y="990014"/>
            <a:ext cx="466425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5313" y="2164904"/>
            <a:ext cx="1215211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5313" y="2557458"/>
            <a:ext cx="1215211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xmlns="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118495" y="990014"/>
            <a:ext cx="466425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43735" y="2164904"/>
            <a:ext cx="1215211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43735" y="2557458"/>
            <a:ext cx="1215211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xmlns="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519339" y="3985060"/>
            <a:ext cx="466425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45313" y="5329272"/>
            <a:ext cx="1215211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145313" y="5721826"/>
            <a:ext cx="1215211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xmlns="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3117761" y="3985060"/>
            <a:ext cx="466425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743735" y="5329272"/>
            <a:ext cx="1215211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43735" y="5721826"/>
            <a:ext cx="1215211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xmlns="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95626" y="2774487"/>
            <a:ext cx="2897919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xmlns="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5626" y="3708115"/>
            <a:ext cx="2897919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833" y="6359430"/>
            <a:ext cx="661004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2FD7BC34-5181-4965-B18D-8ADC0B46C39A}"/>
              </a:ext>
            </a:extLst>
          </p:cNvPr>
          <p:cNvSpPr/>
          <p:nvPr userDrawn="1"/>
        </p:nvSpPr>
        <p:spPr>
          <a:xfrm rot="20700000" flipH="1">
            <a:off x="-482421" y="-519717"/>
            <a:ext cx="5833875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50979953-9B60-4FF2-9166-2CBE3FECFF8A}"/>
              </a:ext>
            </a:extLst>
          </p:cNvPr>
          <p:cNvSpPr/>
          <p:nvPr userDrawn="1"/>
        </p:nvSpPr>
        <p:spPr>
          <a:xfrm rot="10800000">
            <a:off x="1692" y="454055"/>
            <a:ext cx="4522856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4694" y="3429000"/>
            <a:ext cx="2897919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xmlns="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4694" y="4362629"/>
            <a:ext cx="2897919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833" y="6359430"/>
            <a:ext cx="661004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57201"/>
            <a:ext cx="8030769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xmlns="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4278660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12368" y="2143124"/>
            <a:ext cx="2302525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4188" y="3314506"/>
            <a:ext cx="2302525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5900" y="2143124"/>
            <a:ext cx="2302525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5900" y="3314701"/>
            <a:ext cx="2302525" cy="30511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xmlns="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905" y="1008000"/>
            <a:ext cx="8498376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6012397" y="2208638"/>
            <a:ext cx="2334806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3489601" y="1795087"/>
            <a:ext cx="2860334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96048" y="1864921"/>
            <a:ext cx="2853887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95060" y="2207063"/>
            <a:ext cx="2340585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499031" y="1425982"/>
            <a:ext cx="3593704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6748" y="1593150"/>
            <a:ext cx="326161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03015" y="2205688"/>
            <a:ext cx="2109080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4926" y="4243333"/>
            <a:ext cx="1485258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xmlns="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68452" y="2205688"/>
            <a:ext cx="2109080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xmlns="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80363" y="4243333"/>
            <a:ext cx="1485258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26566" y="2205688"/>
            <a:ext cx="1948121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xmlns="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2724" y="4243333"/>
            <a:ext cx="1485258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905" y="1008000"/>
            <a:ext cx="8498376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xmlns="" id="{03F3DBFF-E893-4319-8149-7985258E7BD0}"/>
              </a:ext>
            </a:extLst>
          </p:cNvPr>
          <p:cNvGrpSpPr/>
          <p:nvPr userDrawn="1"/>
        </p:nvGrpSpPr>
        <p:grpSpPr>
          <a:xfrm>
            <a:off x="6000840" y="2916193"/>
            <a:ext cx="337538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xmlns="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xmlns="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xmlns="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xmlns="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xmlns="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xmlns="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xmlns="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xmlns="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xmlns="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xmlns="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E09B4ACC-E72E-450B-88FA-710ECDE6548D}"/>
              </a:ext>
            </a:extLst>
          </p:cNvPr>
          <p:cNvCxnSpPr/>
          <p:nvPr userDrawn="1"/>
        </p:nvCxnSpPr>
        <p:spPr>
          <a:xfrm>
            <a:off x="4573244" y="1406252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324057" y="3652910"/>
            <a:ext cx="84983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0615" y="1069941"/>
            <a:ext cx="1485258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0615" y="5983879"/>
            <a:ext cx="1485258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4056" y="3354600"/>
            <a:ext cx="1485258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xmlns="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37174" y="3354600"/>
            <a:ext cx="1485258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56" y="432000"/>
            <a:ext cx="8498376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56" y="432000"/>
            <a:ext cx="849837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56" y="1152000"/>
            <a:ext cx="8498376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056" y="6365893"/>
            <a:ext cx="3086636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B6E215A-5CBB-4D87-AC07-D4489F92376D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832" y="6359431"/>
            <a:ext cx="661002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98238" y="6385422"/>
            <a:ext cx="216038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7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8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9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19.jpeg"/><Relationship Id="rId4" Type="http://schemas.microsoft.com/office/2007/relationships/hdphoto" Target="../media/hdphoto10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1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microsoft.com/office/2007/relationships/hdphoto" Target="../media/hdphoto12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1001" y="1800225"/>
            <a:ext cx="3766358" cy="2078700"/>
          </a:xfrm>
        </p:spPr>
        <p:txBody>
          <a:bodyPr/>
          <a:lstStyle/>
          <a:p>
            <a:r>
              <a:rPr lang="id-ID" sz="6600" dirty="0" smtClean="0">
                <a:solidFill>
                  <a:srgbClr val="05BCD5"/>
                </a:solidFill>
              </a:rPr>
              <a:t>K</a:t>
            </a:r>
            <a:r>
              <a:rPr lang="id-ID" dirty="0" smtClean="0"/>
              <a:t>ECERDASAN </a:t>
            </a:r>
            <a:r>
              <a:rPr lang="id-ID" sz="6000" dirty="0" smtClean="0">
                <a:solidFill>
                  <a:srgbClr val="05BCD5"/>
                </a:solidFill>
              </a:rPr>
              <a:t>B</a:t>
            </a:r>
            <a:r>
              <a:rPr lang="id-ID" dirty="0" smtClean="0"/>
              <a:t>UATAN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3300" y="6246668"/>
            <a:ext cx="1792288" cy="611332"/>
          </a:xfrm>
        </p:spPr>
        <p:txBody>
          <a:bodyPr/>
          <a:lstStyle/>
          <a:p>
            <a:pPr algn="l"/>
            <a:r>
              <a:rPr lang="id-ID" sz="1600" dirty="0" smtClean="0"/>
              <a:t>AMALIA NURANI B.</a:t>
            </a:r>
          </a:p>
          <a:p>
            <a:pPr algn="l"/>
            <a:r>
              <a:rPr lang="en-US" sz="1600" noProof="1" smtClean="0"/>
              <a:t>2020</a:t>
            </a:r>
            <a:endParaRPr lang="en-ZA" sz="1600" noProof="1"/>
          </a:p>
          <a:p>
            <a:endParaRPr lang="en-ZA" sz="1600" dirty="0"/>
          </a:p>
        </p:txBody>
      </p:sp>
      <p:pic>
        <p:nvPicPr>
          <p:cNvPr id="10" name="Picture Placeholder 9" descr="is-ai-part-of-computer-science.jp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9446" r="29446"/>
          <a:stretch>
            <a:fillRect/>
          </a:stretch>
        </p:blipFill>
        <p:spPr>
          <a:xfrm>
            <a:off x="816346" y="866775"/>
            <a:ext cx="3487433" cy="4772026"/>
          </a:xfr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72258620-D380-473B-A288-E14928A16BDB}"/>
              </a:ext>
            </a:extLst>
          </p:cNvPr>
          <p:cNvSpPr txBox="1">
            <a:spLocks/>
          </p:cNvSpPr>
          <p:nvPr/>
        </p:nvSpPr>
        <p:spPr>
          <a:xfrm>
            <a:off x="5523631" y="4162424"/>
            <a:ext cx="3506788" cy="1152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Reasoning: </a:t>
            </a:r>
            <a:endParaRPr lang="en-US" sz="3200" b="1" dirty="0" smtClean="0">
              <a:solidFill>
                <a:srgbClr val="FFC000"/>
              </a:solidFill>
            </a:endParaRPr>
          </a:p>
          <a:p>
            <a:r>
              <a:rPr lang="en-US" sz="2800" b="1" dirty="0" smtClean="0">
                <a:solidFill>
                  <a:srgbClr val="FFC000"/>
                </a:solidFill>
              </a:rPr>
              <a:t>Fuzzy Inference System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err="1" smtClean="0">
                <a:solidFill>
                  <a:schemeClr val="bg1"/>
                </a:solidFill>
              </a:rPr>
              <a:t>Defuzzification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8" name="Rectangle 7"/>
          <p:cNvSpPr/>
          <p:nvPr/>
        </p:nvSpPr>
        <p:spPr>
          <a:xfrm>
            <a:off x="152400" y="1600200"/>
            <a:ext cx="80010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FF00"/>
              </a:buClr>
              <a:buFont typeface="Wingdings" pitchFamily="2" charset="2"/>
              <a:buChar char="q"/>
            </a:pPr>
            <a:r>
              <a:rPr lang="en-US" sz="2400" dirty="0" err="1"/>
              <a:t>Defuzzification</a:t>
            </a:r>
            <a:r>
              <a:rPr lang="en-US" sz="2400" dirty="0"/>
              <a:t>: </a:t>
            </a:r>
            <a:r>
              <a:rPr lang="en-US" sz="2400" dirty="0" err="1"/>
              <a:t>mengubah</a:t>
            </a:r>
            <a:r>
              <a:rPr lang="en-US" sz="2400" dirty="0"/>
              <a:t> fuzzy output </a:t>
            </a:r>
            <a:r>
              <a:rPr lang="en-US" sz="2400" dirty="0" err="1"/>
              <a:t>menjadi</a:t>
            </a:r>
            <a:r>
              <a:rPr lang="en-US" sz="2400" dirty="0"/>
              <a:t> crisp value 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keanggotaan</a:t>
            </a:r>
            <a:r>
              <a:rPr lang="en-US" sz="2400" dirty="0"/>
              <a:t> yang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ditentukan</a:t>
            </a:r>
            <a:r>
              <a:rPr lang="en-US" sz="2400" dirty="0" smtClean="0"/>
              <a:t>.</a:t>
            </a:r>
          </a:p>
          <a:p>
            <a:endParaRPr lang="en-US" sz="1000" dirty="0"/>
          </a:p>
          <a:p>
            <a:pPr marL="342900" indent="-342900">
              <a:buClr>
                <a:srgbClr val="FFFF00"/>
              </a:buClr>
              <a:buFont typeface="Wingdings" pitchFamily="2" charset="2"/>
              <a:buChar char="q"/>
            </a:pPr>
            <a:r>
              <a:rPr lang="en-US" sz="2400" dirty="0" err="1"/>
              <a:t>Terdapat</a:t>
            </a:r>
            <a:r>
              <a:rPr lang="en-US" sz="2400" dirty="0"/>
              <a:t> </a:t>
            </a:r>
            <a:r>
              <a:rPr lang="en-US" sz="2400" dirty="0" err="1"/>
              <a:t>berbagai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dirty="0" err="1"/>
              <a:t>defuzzification</a:t>
            </a:r>
            <a:r>
              <a:rPr lang="en-US" sz="2400" dirty="0"/>
              <a:t> yang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berhasil</a:t>
            </a:r>
            <a:r>
              <a:rPr lang="en-US" sz="2400" dirty="0"/>
              <a:t> </a:t>
            </a:r>
            <a:r>
              <a:rPr lang="en-US" sz="2400" dirty="0" err="1"/>
              <a:t>diaplikasikan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berbagai</a:t>
            </a:r>
            <a:r>
              <a:rPr lang="en-US" sz="2400" dirty="0"/>
              <a:t> </a:t>
            </a:r>
            <a:r>
              <a:rPr lang="en-US" sz="2400" dirty="0" err="1"/>
              <a:t>macam</a:t>
            </a:r>
            <a:r>
              <a:rPr lang="en-US" sz="2400" dirty="0"/>
              <a:t> </a:t>
            </a:r>
            <a:r>
              <a:rPr lang="en-US" sz="2400" dirty="0" err="1"/>
              <a:t>masalah</a:t>
            </a:r>
            <a:r>
              <a:rPr lang="en-US" sz="2400" dirty="0"/>
              <a:t>, </a:t>
            </a:r>
            <a:r>
              <a:rPr lang="en-US" sz="2400" dirty="0" smtClean="0"/>
              <a:t>5 </a:t>
            </a:r>
            <a:r>
              <a:rPr lang="en-US" sz="2400" dirty="0" err="1"/>
              <a:t>metode</a:t>
            </a:r>
            <a:r>
              <a:rPr lang="en-US" sz="2400" dirty="0"/>
              <a:t> di </a:t>
            </a:r>
            <a:r>
              <a:rPr lang="en-US" sz="2400" dirty="0" err="1"/>
              <a:t>antaranya</a:t>
            </a:r>
            <a:r>
              <a:rPr lang="en-US" sz="2400" dirty="0"/>
              <a:t>, </a:t>
            </a:r>
            <a:r>
              <a:rPr lang="en-US" sz="2400" dirty="0" err="1"/>
              <a:t>yaitu</a:t>
            </a:r>
            <a:r>
              <a:rPr lang="en-US" sz="2400" dirty="0"/>
              <a:t>: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400" dirty="0"/>
              <a:t>Centroid method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400" dirty="0"/>
              <a:t>Height method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400" dirty="0"/>
              <a:t>First (or Last) of Maxima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400" dirty="0"/>
              <a:t>Mean-Max method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400" dirty="0"/>
              <a:t>Weighted Average</a:t>
            </a:r>
          </a:p>
        </p:txBody>
      </p:sp>
    </p:spTree>
    <p:extLst>
      <p:ext uri="{BB962C8B-B14F-4D97-AF65-F5344CB8AC3E}">
        <p14:creationId xmlns:p14="http://schemas.microsoft.com/office/powerpoint/2010/main" val="395344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err="1" smtClean="0">
                <a:solidFill>
                  <a:schemeClr val="bg1"/>
                </a:solidFill>
              </a:rPr>
              <a:t>Defuzzification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04800" y="1522413"/>
            <a:ext cx="8101012" cy="343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80000"/>
              </a:lnSpc>
              <a:buNone/>
            </a:pPr>
            <a:r>
              <a:rPr lang="en-US" sz="2400" dirty="0" smtClean="0"/>
              <a:t>a) Centroid method:</a:t>
            </a:r>
          </a:p>
          <a:p>
            <a:pPr lvl="1">
              <a:lnSpc>
                <a:spcPct val="80000"/>
              </a:lnSpc>
              <a:buClrTx/>
            </a:pPr>
            <a:r>
              <a:rPr lang="en-US" sz="2400" dirty="0" err="1" smtClean="0"/>
              <a:t>Metode</a:t>
            </a:r>
            <a:r>
              <a:rPr lang="en-US" sz="2400" dirty="0" smtClean="0"/>
              <a:t> </a:t>
            </a:r>
            <a:r>
              <a:rPr lang="en-US" sz="2400" dirty="0" err="1" smtClean="0"/>
              <a:t>ini</a:t>
            </a:r>
            <a:r>
              <a:rPr lang="en-US" sz="2400" dirty="0" smtClean="0"/>
              <a:t> </a:t>
            </a:r>
            <a:r>
              <a:rPr lang="en-US" sz="2400" dirty="0" err="1" smtClean="0"/>
              <a:t>disebut</a:t>
            </a:r>
            <a:r>
              <a:rPr lang="en-US" sz="2400" dirty="0" smtClean="0"/>
              <a:t> </a:t>
            </a:r>
            <a:r>
              <a:rPr lang="en-US" sz="2400" dirty="0" err="1" smtClean="0"/>
              <a:t>juga</a:t>
            </a:r>
            <a:r>
              <a:rPr lang="en-US" sz="2400" dirty="0" smtClean="0"/>
              <a:t> </a:t>
            </a:r>
            <a:r>
              <a:rPr lang="en-US" sz="2400" dirty="0" err="1" smtClean="0"/>
              <a:t>sebagai</a:t>
            </a:r>
            <a:r>
              <a:rPr lang="en-US" sz="2400" dirty="0" smtClean="0"/>
              <a:t> Center of Area </a:t>
            </a:r>
            <a:r>
              <a:rPr lang="en-US" sz="2400" dirty="0" err="1" smtClean="0"/>
              <a:t>atau</a:t>
            </a:r>
            <a:r>
              <a:rPr lang="en-US" sz="2400" dirty="0" smtClean="0"/>
              <a:t> Center of Gravity. </a:t>
            </a:r>
          </a:p>
          <a:p>
            <a:pPr lvl="1">
              <a:lnSpc>
                <a:spcPct val="80000"/>
              </a:lnSpc>
              <a:buClrTx/>
            </a:pPr>
            <a:r>
              <a:rPr lang="en-US" sz="2400" dirty="0" err="1" smtClean="0"/>
              <a:t>Metode</a:t>
            </a:r>
            <a:r>
              <a:rPr lang="en-US" sz="2400" dirty="0" smtClean="0"/>
              <a:t> </a:t>
            </a:r>
            <a:r>
              <a:rPr lang="en-US" sz="2400" dirty="0" err="1" smtClean="0"/>
              <a:t>ini</a:t>
            </a:r>
            <a:r>
              <a:rPr lang="en-US" sz="2400" dirty="0" smtClean="0"/>
              <a:t> </a:t>
            </a:r>
            <a:r>
              <a:rPr lang="en-US" sz="2400" dirty="0" err="1" smtClean="0"/>
              <a:t>menghitung</a:t>
            </a:r>
            <a:r>
              <a:rPr lang="en-US" sz="2400" dirty="0" smtClean="0"/>
              <a:t> </a:t>
            </a:r>
            <a:r>
              <a:rPr lang="en-US" sz="2400" dirty="0" err="1" smtClean="0"/>
              <a:t>nilai</a:t>
            </a:r>
            <a:r>
              <a:rPr lang="en-US" sz="2400" dirty="0" smtClean="0"/>
              <a:t> crisp </a:t>
            </a:r>
            <a:r>
              <a:rPr lang="en-US" sz="2400" dirty="0" err="1" smtClean="0"/>
              <a:t>menggunakan</a:t>
            </a:r>
            <a:r>
              <a:rPr lang="en-US" sz="2400" dirty="0" smtClean="0"/>
              <a:t> </a:t>
            </a:r>
            <a:r>
              <a:rPr lang="en-US" sz="2400" dirty="0" err="1" smtClean="0"/>
              <a:t>rumus</a:t>
            </a:r>
            <a:r>
              <a:rPr lang="en-US" sz="2400" dirty="0" smtClean="0"/>
              <a:t>:</a:t>
            </a:r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400" dirty="0" smtClean="0"/>
              <a:t>	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400" dirty="0" smtClean="0"/>
              <a:t>	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400" dirty="0" smtClean="0"/>
              <a:t>	di </a:t>
            </a:r>
            <a:r>
              <a:rPr lang="en-US" sz="2400" dirty="0" err="1" smtClean="0"/>
              <a:t>mana</a:t>
            </a:r>
            <a:r>
              <a:rPr lang="en-US" sz="2400" dirty="0" smtClean="0"/>
              <a:t> y* </a:t>
            </a:r>
            <a:r>
              <a:rPr lang="en-US" sz="2400" dirty="0" err="1" smtClean="0"/>
              <a:t>adalah</a:t>
            </a:r>
            <a:r>
              <a:rPr lang="en-US" sz="2400" dirty="0" smtClean="0"/>
              <a:t> </a:t>
            </a:r>
            <a:r>
              <a:rPr lang="en-US" sz="2400" dirty="0" err="1" smtClean="0"/>
              <a:t>nilai</a:t>
            </a:r>
            <a:r>
              <a:rPr lang="en-US" sz="2400" dirty="0" smtClean="0"/>
              <a:t> crisp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 pitchFamily="18" charset="2"/>
              </a:rPr>
              <a:t></a:t>
            </a:r>
            <a:r>
              <a:rPr lang="en-US" sz="2400" baseline="-25000" dirty="0" smtClean="0">
                <a:sym typeface="Symbol" pitchFamily="18" charset="2"/>
              </a:rPr>
              <a:t>R</a:t>
            </a:r>
            <a:r>
              <a:rPr lang="en-US" sz="2400" dirty="0" smtClean="0">
                <a:sym typeface="Symbol" pitchFamily="18" charset="2"/>
              </a:rPr>
              <a:t>(y) </a:t>
            </a:r>
            <a:r>
              <a:rPr lang="en-US" sz="2400" dirty="0" err="1" smtClean="0">
                <a:sym typeface="Symbol" pitchFamily="18" charset="2"/>
              </a:rPr>
              <a:t>adalah</a:t>
            </a:r>
            <a:r>
              <a:rPr lang="en-US" sz="2400" dirty="0" smtClean="0">
                <a:sym typeface="Symbol" pitchFamily="18" charset="2"/>
              </a:rPr>
              <a:t> </a:t>
            </a:r>
            <a:r>
              <a:rPr lang="en-US" sz="2400" dirty="0" err="1" smtClean="0">
                <a:sym typeface="Symbol" pitchFamily="18" charset="2"/>
              </a:rPr>
              <a:t>derajat</a:t>
            </a:r>
            <a:r>
              <a:rPr lang="en-US" sz="2400" dirty="0" smtClean="0">
                <a:sym typeface="Symbol" pitchFamily="18" charset="2"/>
              </a:rPr>
              <a:t> </a:t>
            </a:r>
            <a:r>
              <a:rPr lang="en-US" sz="2400" dirty="0" err="1" smtClean="0">
                <a:sym typeface="Symbol" pitchFamily="18" charset="2"/>
              </a:rPr>
              <a:t>keanggotaan</a:t>
            </a:r>
            <a:r>
              <a:rPr lang="en-US" sz="2400" dirty="0" smtClean="0">
                <a:sym typeface="Symbol" pitchFamily="18" charset="2"/>
              </a:rPr>
              <a:t> </a:t>
            </a:r>
            <a:r>
              <a:rPr lang="en-US" sz="2400" dirty="0" err="1" smtClean="0">
                <a:sym typeface="Symbol" pitchFamily="18" charset="2"/>
              </a:rPr>
              <a:t>dari</a:t>
            </a:r>
            <a:r>
              <a:rPr lang="en-US" sz="2400" dirty="0" smtClean="0">
                <a:sym typeface="Symbol" pitchFamily="18" charset="2"/>
              </a:rPr>
              <a:t> y.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400" dirty="0" smtClean="0"/>
              <a:t>		 </a:t>
            </a:r>
          </a:p>
        </p:txBody>
      </p:sp>
      <p:pic>
        <p:nvPicPr>
          <p:cNvPr id="7" name="Picture 5" descr="Image-2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88" t="70741" r="49919" b="5185"/>
          <a:stretch>
            <a:fillRect/>
          </a:stretch>
        </p:blipFill>
        <p:spPr bwMode="auto">
          <a:xfrm>
            <a:off x="1523999" y="3210410"/>
            <a:ext cx="1871663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919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err="1" smtClean="0">
                <a:solidFill>
                  <a:schemeClr val="bg1"/>
                </a:solidFill>
              </a:rPr>
              <a:t>Defuzzification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9" name="Rectangle 8"/>
          <p:cNvSpPr/>
          <p:nvPr/>
        </p:nvSpPr>
        <p:spPr>
          <a:xfrm>
            <a:off x="304800" y="1554246"/>
            <a:ext cx="79248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b) Height method</a:t>
            </a:r>
          </a:p>
          <a:p>
            <a:pPr marL="630238" indent="-342900">
              <a:buFont typeface="Wingdings" pitchFamily="2" charset="2"/>
              <a:buChar char="v"/>
            </a:pPr>
            <a:r>
              <a:rPr lang="en-US" sz="2400" dirty="0" err="1" smtClean="0"/>
              <a:t>Metode</a:t>
            </a:r>
            <a:r>
              <a:rPr lang="en-US" sz="2400" dirty="0" smtClean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dikenal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prinsip</a:t>
            </a:r>
            <a:r>
              <a:rPr lang="en-US" sz="2400" dirty="0"/>
              <a:t> </a:t>
            </a:r>
            <a:r>
              <a:rPr lang="en-US" sz="2400" dirty="0" err="1"/>
              <a:t>keanggotaan</a:t>
            </a:r>
            <a:r>
              <a:rPr lang="en-US" sz="2400" dirty="0"/>
              <a:t> </a:t>
            </a:r>
            <a:r>
              <a:rPr lang="en-US" sz="2400" dirty="0" err="1"/>
              <a:t>maksimum</a:t>
            </a:r>
            <a:r>
              <a:rPr lang="en-US" sz="2400" dirty="0"/>
              <a:t> </a:t>
            </a:r>
            <a:r>
              <a:rPr lang="en-US" sz="2400" dirty="0" err="1"/>
              <a:t>karena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sederhana</a:t>
            </a:r>
            <a:r>
              <a:rPr lang="en-US" sz="2400" dirty="0"/>
              <a:t> </a:t>
            </a:r>
            <a:r>
              <a:rPr lang="en-US" sz="2400" dirty="0" err="1"/>
              <a:t>memilih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crisp yang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derajat</a:t>
            </a:r>
            <a:r>
              <a:rPr lang="en-US" sz="2400" dirty="0"/>
              <a:t> </a:t>
            </a:r>
            <a:r>
              <a:rPr lang="en-US" sz="2400" dirty="0" err="1"/>
              <a:t>keanggotaan</a:t>
            </a:r>
            <a:r>
              <a:rPr lang="en-US" sz="2400" dirty="0"/>
              <a:t> </a:t>
            </a:r>
            <a:r>
              <a:rPr lang="en-US" sz="2400" dirty="0" err="1" smtClean="0"/>
              <a:t>maksimum</a:t>
            </a:r>
            <a:r>
              <a:rPr lang="en-US" sz="2400" dirty="0" smtClean="0"/>
              <a:t>.</a:t>
            </a:r>
          </a:p>
          <a:p>
            <a:pPr marL="630238" indent="-342900">
              <a:buFont typeface="Wingdings" pitchFamily="2" charset="2"/>
              <a:buChar char="v"/>
            </a:pPr>
            <a:endParaRPr lang="en-US" sz="1000" dirty="0" smtClean="0"/>
          </a:p>
          <a:p>
            <a:pPr marL="630238" indent="-342900">
              <a:buFont typeface="Wingdings" pitchFamily="2" charset="2"/>
              <a:buChar char="v"/>
            </a:pPr>
            <a:r>
              <a:rPr lang="en-US" sz="2400" dirty="0" err="1" smtClean="0"/>
              <a:t>Oleh</a:t>
            </a:r>
            <a:r>
              <a:rPr lang="en-US" sz="2400" dirty="0" smtClean="0"/>
              <a:t> </a:t>
            </a:r>
            <a:r>
              <a:rPr lang="en-US" sz="2400" dirty="0" err="1"/>
              <a:t>karena</a:t>
            </a:r>
            <a:r>
              <a:rPr lang="en-US" sz="2400" dirty="0"/>
              <a:t> </a:t>
            </a:r>
            <a:r>
              <a:rPr lang="en-US" sz="2400" dirty="0" err="1"/>
              <a:t>itu</a:t>
            </a:r>
            <a:r>
              <a:rPr lang="en-US" sz="2400" dirty="0"/>
              <a:t>, </a:t>
            </a:r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hanya</a:t>
            </a:r>
            <a:r>
              <a:rPr lang="en-US" sz="2400" dirty="0"/>
              <a:t>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dipakai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keanggotaan</a:t>
            </a:r>
            <a:r>
              <a:rPr lang="en-US" sz="2400" dirty="0"/>
              <a:t> yang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derajat</a:t>
            </a:r>
            <a:r>
              <a:rPr lang="en-US" sz="2400" dirty="0"/>
              <a:t> </a:t>
            </a:r>
            <a:r>
              <a:rPr lang="en-US" sz="2400" dirty="0" err="1"/>
              <a:t>keanggotaan</a:t>
            </a:r>
            <a:r>
              <a:rPr lang="en-US" sz="2400" dirty="0"/>
              <a:t> 1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crisp </a:t>
            </a:r>
            <a:r>
              <a:rPr lang="en-US" sz="2400" dirty="0" err="1"/>
              <a:t>tunggal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0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semua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crisp yang </a:t>
            </a:r>
            <a:r>
              <a:rPr lang="en-US" sz="2400" dirty="0" smtClean="0"/>
              <a:t>lain.</a:t>
            </a:r>
          </a:p>
          <a:p>
            <a:pPr marL="630238" indent="-342900">
              <a:buFont typeface="Wingdings" pitchFamily="2" charset="2"/>
              <a:buChar char="v"/>
            </a:pPr>
            <a:endParaRPr lang="en-US" sz="1000" dirty="0" smtClean="0"/>
          </a:p>
          <a:p>
            <a:pPr marL="630238" indent="-342900">
              <a:buFont typeface="Wingdings" pitchFamily="2" charset="2"/>
              <a:buChar char="v"/>
            </a:pPr>
            <a:r>
              <a:rPr lang="en-US" sz="2400" dirty="0" err="1" smtClean="0"/>
              <a:t>Fungsi</a:t>
            </a:r>
            <a:r>
              <a:rPr lang="en-US" sz="2400" dirty="0" smtClean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sering</a:t>
            </a:r>
            <a:r>
              <a:rPr lang="en-US" sz="2400" dirty="0"/>
              <a:t> </a:t>
            </a:r>
            <a:r>
              <a:rPr lang="en-US" sz="2400" dirty="0" err="1"/>
              <a:t>disebut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singleton.</a:t>
            </a:r>
          </a:p>
        </p:txBody>
      </p:sp>
    </p:spTree>
    <p:extLst>
      <p:ext uri="{BB962C8B-B14F-4D97-AF65-F5344CB8AC3E}">
        <p14:creationId xmlns:p14="http://schemas.microsoft.com/office/powerpoint/2010/main" val="298647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err="1" smtClean="0">
                <a:solidFill>
                  <a:schemeClr val="bg1"/>
                </a:solidFill>
              </a:rPr>
              <a:t>Defuzzification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6" name="Rectangle 5"/>
          <p:cNvSpPr/>
          <p:nvPr/>
        </p:nvSpPr>
        <p:spPr>
          <a:xfrm>
            <a:off x="304800" y="1554246"/>
            <a:ext cx="7924800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c) First </a:t>
            </a:r>
            <a:r>
              <a:rPr lang="en-US" sz="2400" dirty="0"/>
              <a:t>(or Last) of Maxima</a:t>
            </a:r>
          </a:p>
          <a:p>
            <a:pPr marL="623888" lvl="1" indent="-342900">
              <a:buFont typeface="Wingdings" pitchFamily="2" charset="2"/>
              <a:buChar char="§"/>
            </a:pPr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juga</a:t>
            </a:r>
            <a:r>
              <a:rPr lang="en-US" sz="2400" dirty="0"/>
              <a:t>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generalisasi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height method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kasus</a:t>
            </a:r>
            <a:r>
              <a:rPr lang="en-US" sz="2400" dirty="0"/>
              <a:t> di </a:t>
            </a:r>
            <a:r>
              <a:rPr lang="en-US" sz="2400" dirty="0" err="1"/>
              <a:t>mana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keanggotaan</a:t>
            </a:r>
            <a:r>
              <a:rPr lang="en-US" sz="2400" dirty="0"/>
              <a:t> output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</a:t>
            </a:r>
            <a:r>
              <a:rPr lang="en-US" sz="2400" dirty="0" err="1"/>
              <a:t>maksimum</a:t>
            </a:r>
            <a:r>
              <a:rPr lang="en-US" sz="2400" dirty="0" smtClean="0"/>
              <a:t>.</a:t>
            </a:r>
          </a:p>
          <a:p>
            <a:pPr marL="623888" lvl="1" indent="-342900">
              <a:buFont typeface="Wingdings" pitchFamily="2" charset="2"/>
              <a:buChar char="§"/>
            </a:pPr>
            <a:endParaRPr lang="en-US" sz="1000" dirty="0"/>
          </a:p>
          <a:p>
            <a:pPr marL="623888" lvl="1" indent="-342900">
              <a:buFont typeface="Wingdings" pitchFamily="2" charset="2"/>
              <a:buChar char="§"/>
            </a:pPr>
            <a:r>
              <a:rPr lang="en-US" sz="2400" dirty="0" err="1"/>
              <a:t>Sehingga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crisp yang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salah</a:t>
            </a:r>
            <a:r>
              <a:rPr lang="en-US" sz="2400" dirty="0"/>
              <a:t>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yang </a:t>
            </a:r>
            <a:r>
              <a:rPr lang="en-US" sz="2400" dirty="0" err="1"/>
              <a:t>dihasilkan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maksimum</a:t>
            </a:r>
            <a:r>
              <a:rPr lang="en-US" sz="2400" dirty="0"/>
              <a:t> </a:t>
            </a:r>
            <a:r>
              <a:rPr lang="en-US" sz="2400" dirty="0" err="1"/>
              <a:t>pertama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maksimum</a:t>
            </a:r>
            <a:r>
              <a:rPr lang="en-US" sz="2400" dirty="0"/>
              <a:t> </a:t>
            </a:r>
            <a:r>
              <a:rPr lang="en-US" sz="2400" dirty="0" err="1"/>
              <a:t>terakhir</a:t>
            </a:r>
            <a:r>
              <a:rPr lang="en-US" sz="2400" dirty="0"/>
              <a:t> (</a:t>
            </a:r>
            <a:r>
              <a:rPr lang="en-US" sz="2400" dirty="0" err="1"/>
              <a:t>tergantung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yang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dibangun</a:t>
            </a:r>
            <a:r>
              <a:rPr lang="en-US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30237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err="1" smtClean="0">
                <a:solidFill>
                  <a:schemeClr val="bg1"/>
                </a:solidFill>
              </a:rPr>
              <a:t>Defuzzification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28600" y="1219200"/>
            <a:ext cx="7551738" cy="495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dirty="0" smtClean="0"/>
              <a:t>d) Mean-Max Method</a:t>
            </a:r>
          </a:p>
          <a:p>
            <a:pPr lvl="1">
              <a:buClrTx/>
              <a:buFont typeface="Wingdings" pitchFamily="2" charset="2"/>
              <a:buChar char="q"/>
            </a:pPr>
            <a:r>
              <a:rPr lang="en-US" sz="2200" dirty="0" err="1" smtClean="0"/>
              <a:t>Metode</a:t>
            </a:r>
            <a:r>
              <a:rPr lang="en-US" sz="2200" dirty="0" smtClean="0"/>
              <a:t> </a:t>
            </a:r>
            <a:r>
              <a:rPr lang="en-US" sz="2200" dirty="0" err="1" smtClean="0"/>
              <a:t>ini</a:t>
            </a:r>
            <a:r>
              <a:rPr lang="en-US" sz="2200" dirty="0" smtClean="0"/>
              <a:t> </a:t>
            </a:r>
            <a:r>
              <a:rPr lang="en-US" sz="2200" dirty="0" err="1" smtClean="0"/>
              <a:t>disebut</a:t>
            </a:r>
            <a:r>
              <a:rPr lang="en-US" sz="2200" dirty="0" smtClean="0"/>
              <a:t> </a:t>
            </a:r>
            <a:r>
              <a:rPr lang="en-US" sz="2200" dirty="0" err="1" smtClean="0"/>
              <a:t>juga</a:t>
            </a:r>
            <a:r>
              <a:rPr lang="en-US" sz="2200" dirty="0" smtClean="0"/>
              <a:t> </a:t>
            </a:r>
            <a:r>
              <a:rPr lang="en-US" sz="2200" dirty="0" err="1" smtClean="0"/>
              <a:t>sebagai</a:t>
            </a:r>
            <a:r>
              <a:rPr lang="en-US" sz="2200" dirty="0" smtClean="0"/>
              <a:t> Middle of Maxima.</a:t>
            </a:r>
          </a:p>
          <a:p>
            <a:pPr lvl="1">
              <a:buClrTx/>
              <a:buFont typeface="Wingdings" pitchFamily="2" charset="2"/>
              <a:buChar char="q"/>
            </a:pPr>
            <a:endParaRPr lang="en-US" sz="1000" dirty="0" smtClean="0"/>
          </a:p>
          <a:p>
            <a:pPr lvl="1">
              <a:buClrTx/>
              <a:buFont typeface="Wingdings" pitchFamily="2" charset="2"/>
              <a:buChar char="q"/>
            </a:pPr>
            <a:r>
              <a:rPr lang="en-US" sz="2200" dirty="0" err="1" smtClean="0"/>
              <a:t>Merupakan</a:t>
            </a:r>
            <a:r>
              <a:rPr lang="en-US" sz="2200" dirty="0" smtClean="0"/>
              <a:t> </a:t>
            </a:r>
            <a:r>
              <a:rPr lang="en-US" sz="2200" dirty="0" err="1" smtClean="0"/>
              <a:t>generalisasi</a:t>
            </a:r>
            <a:r>
              <a:rPr lang="en-US" sz="2200" dirty="0" smtClean="0"/>
              <a:t> </a:t>
            </a:r>
            <a:r>
              <a:rPr lang="en-US" sz="2200" dirty="0" err="1" smtClean="0"/>
              <a:t>dari</a:t>
            </a:r>
            <a:r>
              <a:rPr lang="en-US" sz="2200" dirty="0" smtClean="0"/>
              <a:t> height method </a:t>
            </a:r>
            <a:r>
              <a:rPr lang="en-US" sz="2200" dirty="0" err="1" smtClean="0"/>
              <a:t>untuk</a:t>
            </a:r>
            <a:r>
              <a:rPr lang="en-US" sz="2200" dirty="0" smtClean="0"/>
              <a:t> </a:t>
            </a:r>
            <a:r>
              <a:rPr lang="en-US" sz="2200" dirty="0" err="1" smtClean="0"/>
              <a:t>kasus</a:t>
            </a:r>
            <a:r>
              <a:rPr lang="en-US" sz="2200" dirty="0" smtClean="0"/>
              <a:t> di </a:t>
            </a:r>
            <a:r>
              <a:rPr lang="en-US" sz="2200" dirty="0" err="1" smtClean="0"/>
              <a:t>mana</a:t>
            </a:r>
            <a:r>
              <a:rPr lang="en-US" sz="2200" dirty="0" smtClean="0"/>
              <a:t> </a:t>
            </a:r>
            <a:r>
              <a:rPr lang="en-US" sz="2200" dirty="0" err="1" smtClean="0"/>
              <a:t>terdapat</a:t>
            </a:r>
            <a:r>
              <a:rPr lang="en-US" sz="2200" dirty="0" smtClean="0"/>
              <a:t> </a:t>
            </a:r>
            <a:r>
              <a:rPr lang="en-US" sz="2200" dirty="0" err="1" smtClean="0"/>
              <a:t>lebih</a:t>
            </a:r>
            <a:r>
              <a:rPr lang="en-US" sz="2200" dirty="0" smtClean="0"/>
              <a:t> </a:t>
            </a:r>
            <a:r>
              <a:rPr lang="en-US" sz="2200" dirty="0" err="1" smtClean="0"/>
              <a:t>dari</a:t>
            </a:r>
            <a:r>
              <a:rPr lang="en-US" sz="2200" dirty="0" smtClean="0"/>
              <a:t> </a:t>
            </a:r>
            <a:r>
              <a:rPr lang="en-US" sz="2200" dirty="0" err="1" smtClean="0"/>
              <a:t>satu</a:t>
            </a:r>
            <a:r>
              <a:rPr lang="en-US" sz="2200" dirty="0" smtClean="0"/>
              <a:t> </a:t>
            </a:r>
            <a:r>
              <a:rPr lang="en-US" sz="2200" dirty="0" err="1" smtClean="0"/>
              <a:t>nilai</a:t>
            </a:r>
            <a:r>
              <a:rPr lang="en-US" sz="2200" dirty="0" smtClean="0"/>
              <a:t> crisp yang </a:t>
            </a:r>
            <a:r>
              <a:rPr lang="en-US" sz="2200" dirty="0" err="1" smtClean="0"/>
              <a:t>memiliki</a:t>
            </a:r>
            <a:r>
              <a:rPr lang="en-US" sz="2200" dirty="0" smtClean="0"/>
              <a:t> </a:t>
            </a:r>
            <a:r>
              <a:rPr lang="en-US" sz="2200" dirty="0" err="1" smtClean="0"/>
              <a:t>derajat</a:t>
            </a:r>
            <a:r>
              <a:rPr lang="en-US" sz="2200" dirty="0" smtClean="0"/>
              <a:t> </a:t>
            </a:r>
            <a:r>
              <a:rPr lang="en-US" sz="2200" dirty="0" err="1" smtClean="0"/>
              <a:t>keanggotaan</a:t>
            </a:r>
            <a:r>
              <a:rPr lang="en-US" sz="2200" dirty="0" smtClean="0"/>
              <a:t> </a:t>
            </a:r>
            <a:r>
              <a:rPr lang="en-US" sz="2200" dirty="0" err="1" smtClean="0"/>
              <a:t>maksimum</a:t>
            </a:r>
            <a:r>
              <a:rPr lang="en-US" sz="2200" dirty="0" smtClean="0"/>
              <a:t>.</a:t>
            </a:r>
          </a:p>
          <a:p>
            <a:pPr lvl="1">
              <a:buClrTx/>
              <a:buFont typeface="Wingdings" pitchFamily="2" charset="2"/>
              <a:buChar char="q"/>
            </a:pPr>
            <a:endParaRPr lang="en-US" sz="1000" dirty="0" smtClean="0"/>
          </a:p>
          <a:p>
            <a:pPr lvl="1">
              <a:buClrTx/>
              <a:buFont typeface="Wingdings" pitchFamily="2" charset="2"/>
              <a:buChar char="q"/>
            </a:pPr>
            <a:r>
              <a:rPr lang="en-US" sz="2200" dirty="0" err="1" smtClean="0"/>
              <a:t>Sehingga</a:t>
            </a:r>
            <a:r>
              <a:rPr lang="en-US" sz="2200" dirty="0" smtClean="0"/>
              <a:t> y* </a:t>
            </a:r>
            <a:r>
              <a:rPr lang="en-US" sz="2200" dirty="0" err="1" smtClean="0"/>
              <a:t>didefinisikan</a:t>
            </a:r>
            <a:r>
              <a:rPr lang="en-US" sz="2200" dirty="0" smtClean="0"/>
              <a:t> </a:t>
            </a:r>
            <a:r>
              <a:rPr lang="en-US" sz="2200" dirty="0" err="1" smtClean="0"/>
              <a:t>sebagai</a:t>
            </a:r>
            <a:r>
              <a:rPr lang="en-US" sz="2200" dirty="0" smtClean="0"/>
              <a:t> </a:t>
            </a:r>
            <a:r>
              <a:rPr lang="en-US" sz="2200" dirty="0" err="1" smtClean="0"/>
              <a:t>titik</a:t>
            </a:r>
            <a:r>
              <a:rPr lang="en-US" sz="2200" dirty="0" smtClean="0"/>
              <a:t> </a:t>
            </a:r>
            <a:r>
              <a:rPr lang="en-US" sz="2200" dirty="0" err="1" smtClean="0"/>
              <a:t>tengah</a:t>
            </a:r>
            <a:r>
              <a:rPr lang="en-US" sz="2200" dirty="0" smtClean="0"/>
              <a:t> </a:t>
            </a:r>
            <a:r>
              <a:rPr lang="en-US" sz="2200" dirty="0" err="1" smtClean="0"/>
              <a:t>antara</a:t>
            </a:r>
            <a:r>
              <a:rPr lang="en-US" sz="2200" dirty="0" smtClean="0"/>
              <a:t> </a:t>
            </a:r>
            <a:r>
              <a:rPr lang="en-US" sz="2200" dirty="0" err="1" smtClean="0"/>
              <a:t>nilai</a:t>
            </a:r>
            <a:r>
              <a:rPr lang="en-US" sz="2200" dirty="0" smtClean="0"/>
              <a:t> crisp </a:t>
            </a:r>
            <a:r>
              <a:rPr lang="en-US" sz="2200" dirty="0" err="1" smtClean="0"/>
              <a:t>terkecil</a:t>
            </a:r>
            <a:r>
              <a:rPr lang="en-US" sz="2200" dirty="0" smtClean="0"/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dirty="0" err="1" smtClean="0"/>
              <a:t>nilai</a:t>
            </a:r>
            <a:r>
              <a:rPr lang="en-US" sz="2200" dirty="0" smtClean="0"/>
              <a:t> crisp </a:t>
            </a:r>
            <a:r>
              <a:rPr lang="en-US" sz="2200" dirty="0" err="1" smtClean="0"/>
              <a:t>terbesar</a:t>
            </a:r>
            <a:endParaRPr lang="en-US" sz="22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FontTx/>
              <a:buNone/>
            </a:pPr>
            <a:r>
              <a:rPr lang="en-US" sz="2200" dirty="0" smtClean="0"/>
              <a:t>	di </a:t>
            </a:r>
            <a:r>
              <a:rPr lang="en-US" sz="2200" dirty="0" err="1" smtClean="0"/>
              <a:t>mana</a:t>
            </a:r>
            <a:r>
              <a:rPr lang="en-US" sz="2200" dirty="0" smtClean="0"/>
              <a:t> m </a:t>
            </a:r>
            <a:r>
              <a:rPr lang="en-US" sz="2200" dirty="0" err="1" smtClean="0"/>
              <a:t>adalah</a:t>
            </a:r>
            <a:r>
              <a:rPr lang="en-US" sz="2200" dirty="0" smtClean="0"/>
              <a:t> </a:t>
            </a:r>
            <a:r>
              <a:rPr lang="en-US" sz="2200" dirty="0" err="1" smtClean="0"/>
              <a:t>nilai</a:t>
            </a:r>
            <a:r>
              <a:rPr lang="en-US" sz="2200" dirty="0" smtClean="0"/>
              <a:t> crisp yang paling </a:t>
            </a:r>
            <a:r>
              <a:rPr lang="en-US" sz="2200" dirty="0" err="1" smtClean="0"/>
              <a:t>kecil</a:t>
            </a:r>
            <a:r>
              <a:rPr lang="en-US" sz="2200" dirty="0" smtClean="0"/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M </a:t>
            </a:r>
            <a:r>
              <a:rPr lang="en-US" sz="2200" dirty="0" err="1" smtClean="0"/>
              <a:t>adalah</a:t>
            </a:r>
            <a:r>
              <a:rPr lang="en-US" sz="2200" dirty="0" smtClean="0"/>
              <a:t> </a:t>
            </a:r>
            <a:r>
              <a:rPr lang="en-US" sz="2200" dirty="0" err="1" smtClean="0"/>
              <a:t>nilai</a:t>
            </a:r>
            <a:r>
              <a:rPr lang="en-US" sz="2200" dirty="0" smtClean="0"/>
              <a:t> crisp yang paling </a:t>
            </a:r>
            <a:r>
              <a:rPr lang="en-US" sz="2200" dirty="0" err="1" smtClean="0"/>
              <a:t>besar</a:t>
            </a:r>
            <a:r>
              <a:rPr lang="en-US" sz="2200" dirty="0" smtClean="0"/>
              <a:t>.</a:t>
            </a:r>
          </a:p>
          <a:p>
            <a:pPr lvl="1"/>
            <a:endParaRPr lang="en-US" dirty="0" smtClean="0"/>
          </a:p>
        </p:txBody>
      </p:sp>
      <p:pic>
        <p:nvPicPr>
          <p:cNvPr id="8" name="Picture 4" descr="Image-27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24" t="13882" r="76985" b="72235"/>
          <a:stretch>
            <a:fillRect/>
          </a:stretch>
        </p:blipFill>
        <p:spPr bwMode="auto">
          <a:xfrm>
            <a:off x="1094262" y="4316863"/>
            <a:ext cx="1655762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599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err="1" smtClean="0">
                <a:solidFill>
                  <a:schemeClr val="bg1"/>
                </a:solidFill>
              </a:rPr>
              <a:t>Defuzzification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05568" y="1447800"/>
            <a:ext cx="8525813" cy="495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dirty="0" smtClean="0"/>
              <a:t>e) Weighted Average</a:t>
            </a:r>
          </a:p>
          <a:p>
            <a:pPr marL="411480" lvl="1" indent="0">
              <a:buClrTx/>
              <a:buNone/>
            </a:pPr>
            <a:r>
              <a:rPr lang="en-US" sz="2300" dirty="0" err="1" smtClean="0"/>
              <a:t>Metode</a:t>
            </a:r>
            <a:r>
              <a:rPr lang="en-US" sz="2300" dirty="0" smtClean="0"/>
              <a:t> </a:t>
            </a:r>
            <a:r>
              <a:rPr lang="en-US" sz="2300" dirty="0" err="1" smtClean="0"/>
              <a:t>ini</a:t>
            </a:r>
            <a:r>
              <a:rPr lang="en-US" sz="2300" dirty="0" smtClean="0"/>
              <a:t> </a:t>
            </a:r>
            <a:r>
              <a:rPr lang="en-US" sz="2300" dirty="0" err="1" smtClean="0"/>
              <a:t>mengambil</a:t>
            </a:r>
            <a:r>
              <a:rPr lang="en-US" sz="2300" dirty="0" smtClean="0"/>
              <a:t> </a:t>
            </a:r>
            <a:r>
              <a:rPr lang="en-US" sz="2300" dirty="0" err="1" smtClean="0"/>
              <a:t>nilai</a:t>
            </a:r>
            <a:r>
              <a:rPr lang="en-US" sz="2300" dirty="0" smtClean="0"/>
              <a:t> rata-rata </a:t>
            </a:r>
            <a:r>
              <a:rPr lang="en-US" sz="2300" dirty="0" err="1" smtClean="0"/>
              <a:t>dengan</a:t>
            </a:r>
            <a:r>
              <a:rPr lang="en-US" sz="2300" dirty="0" smtClean="0"/>
              <a:t> </a:t>
            </a:r>
            <a:r>
              <a:rPr lang="en-US" sz="2300" dirty="0" err="1" smtClean="0"/>
              <a:t>menggunakan</a:t>
            </a:r>
            <a:r>
              <a:rPr lang="en-US" sz="2300" dirty="0" smtClean="0"/>
              <a:t> </a:t>
            </a:r>
            <a:r>
              <a:rPr lang="en-US" sz="2300" dirty="0" err="1" smtClean="0"/>
              <a:t>pembobotan</a:t>
            </a:r>
            <a:r>
              <a:rPr lang="en-US" sz="2300" dirty="0" smtClean="0"/>
              <a:t> </a:t>
            </a:r>
            <a:r>
              <a:rPr lang="en-US" sz="2300" dirty="0" err="1" smtClean="0"/>
              <a:t>berupa</a:t>
            </a:r>
            <a:r>
              <a:rPr lang="en-US" sz="2300" dirty="0" smtClean="0"/>
              <a:t> </a:t>
            </a:r>
            <a:r>
              <a:rPr lang="en-US" sz="2300" dirty="0" err="1" smtClean="0"/>
              <a:t>derajat</a:t>
            </a:r>
            <a:r>
              <a:rPr lang="en-US" sz="2300" dirty="0" smtClean="0"/>
              <a:t> </a:t>
            </a:r>
            <a:r>
              <a:rPr lang="en-US" sz="2300" dirty="0" err="1" smtClean="0"/>
              <a:t>keanggotaan</a:t>
            </a:r>
            <a:r>
              <a:rPr lang="en-US" sz="2300" dirty="0" smtClean="0"/>
              <a:t>. </a:t>
            </a:r>
            <a:r>
              <a:rPr lang="en-US" sz="2300" dirty="0" err="1" smtClean="0"/>
              <a:t>Sehingga</a:t>
            </a:r>
            <a:r>
              <a:rPr lang="en-US" sz="2300" dirty="0" smtClean="0"/>
              <a:t> y* </a:t>
            </a:r>
            <a:r>
              <a:rPr lang="en-US" sz="2300" dirty="0" err="1" smtClean="0"/>
              <a:t>didefinisikan</a:t>
            </a:r>
            <a:r>
              <a:rPr lang="en-US" sz="2300" dirty="0" smtClean="0"/>
              <a:t> </a:t>
            </a:r>
            <a:r>
              <a:rPr lang="en-US" sz="2300" dirty="0" err="1" smtClean="0"/>
              <a:t>sebagai</a:t>
            </a:r>
            <a:r>
              <a:rPr lang="en-US" sz="2300" dirty="0" smtClean="0"/>
              <a:t>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FontTx/>
              <a:buNone/>
            </a:pPr>
            <a:r>
              <a:rPr lang="en-US" sz="2300" dirty="0" smtClean="0"/>
              <a:t>di </a:t>
            </a:r>
            <a:r>
              <a:rPr lang="en-US" sz="2300" dirty="0" err="1" smtClean="0"/>
              <a:t>mana</a:t>
            </a:r>
            <a:r>
              <a:rPr lang="en-US" sz="2300" dirty="0" smtClean="0"/>
              <a:t> y </a:t>
            </a:r>
            <a:r>
              <a:rPr lang="en-US" sz="2300" dirty="0" err="1" smtClean="0"/>
              <a:t>adalah</a:t>
            </a:r>
            <a:r>
              <a:rPr lang="en-US" sz="2300" dirty="0" smtClean="0"/>
              <a:t> </a:t>
            </a:r>
            <a:r>
              <a:rPr lang="en-US" sz="2300" dirty="0" err="1" smtClean="0"/>
              <a:t>nilai</a:t>
            </a:r>
            <a:r>
              <a:rPr lang="en-US" sz="2300" dirty="0" smtClean="0"/>
              <a:t> crisp </a:t>
            </a:r>
            <a:r>
              <a:rPr lang="en-US" sz="2300" dirty="0" err="1" smtClean="0"/>
              <a:t>dan</a:t>
            </a:r>
            <a:r>
              <a:rPr lang="en-US" sz="2300" dirty="0" smtClean="0"/>
              <a:t> </a:t>
            </a:r>
            <a:r>
              <a:rPr lang="en-US" sz="2300" dirty="0" smtClean="0">
                <a:sym typeface="Symbol" pitchFamily="18" charset="2"/>
              </a:rPr>
              <a:t>(y) </a:t>
            </a:r>
            <a:r>
              <a:rPr lang="en-US" sz="2300" dirty="0" err="1" smtClean="0">
                <a:sym typeface="Symbol" pitchFamily="18" charset="2"/>
              </a:rPr>
              <a:t>adalah</a:t>
            </a:r>
            <a:r>
              <a:rPr lang="en-US" sz="2300" dirty="0" smtClean="0">
                <a:sym typeface="Symbol" pitchFamily="18" charset="2"/>
              </a:rPr>
              <a:t> </a:t>
            </a:r>
            <a:r>
              <a:rPr lang="en-US" sz="2300" dirty="0" err="1" smtClean="0">
                <a:sym typeface="Symbol" pitchFamily="18" charset="2"/>
              </a:rPr>
              <a:t>derajat</a:t>
            </a:r>
            <a:r>
              <a:rPr lang="en-US" sz="2300" dirty="0" smtClean="0">
                <a:sym typeface="Symbol" pitchFamily="18" charset="2"/>
              </a:rPr>
              <a:t> </a:t>
            </a:r>
            <a:r>
              <a:rPr lang="en-US" sz="2300" dirty="0" err="1" smtClean="0">
                <a:sym typeface="Symbol" pitchFamily="18" charset="2"/>
              </a:rPr>
              <a:t>keanggotan</a:t>
            </a:r>
            <a:endParaRPr lang="en-US" sz="2300" dirty="0">
              <a:sym typeface="Symbol" pitchFamily="18" charset="2"/>
            </a:endParaRPr>
          </a:p>
          <a:p>
            <a:pPr lvl="1">
              <a:buFontTx/>
              <a:buNone/>
            </a:pPr>
            <a:r>
              <a:rPr lang="en-US" sz="2300" dirty="0" err="1" smtClean="0">
                <a:sym typeface="Symbol" pitchFamily="18" charset="2"/>
              </a:rPr>
              <a:t>dari</a:t>
            </a:r>
            <a:r>
              <a:rPr lang="en-US" sz="2300" dirty="0" smtClean="0">
                <a:sym typeface="Symbol" pitchFamily="18" charset="2"/>
              </a:rPr>
              <a:t> </a:t>
            </a:r>
            <a:r>
              <a:rPr lang="en-US" sz="2300" dirty="0" err="1" smtClean="0">
                <a:sym typeface="Symbol" pitchFamily="18" charset="2"/>
              </a:rPr>
              <a:t>nilai</a:t>
            </a:r>
            <a:r>
              <a:rPr lang="en-US" sz="2300" dirty="0" smtClean="0">
                <a:sym typeface="Symbol" pitchFamily="18" charset="2"/>
              </a:rPr>
              <a:t> crisp y.</a:t>
            </a:r>
          </a:p>
        </p:txBody>
      </p:sp>
      <p:pic>
        <p:nvPicPr>
          <p:cNvPr id="9" name="Picture 4" descr="Image-27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24" t="60588" r="73445" b="24236"/>
          <a:stretch>
            <a:fillRect/>
          </a:stretch>
        </p:blipFill>
        <p:spPr bwMode="auto">
          <a:xfrm>
            <a:off x="928961" y="3056790"/>
            <a:ext cx="1800225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851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err="1" smtClean="0">
                <a:solidFill>
                  <a:schemeClr val="bg1"/>
                </a:solidFill>
              </a:rPr>
              <a:t>Contoh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Kasus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81000" y="1447800"/>
            <a:ext cx="7551738" cy="495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FF00"/>
              </a:buClr>
              <a:buFont typeface="Wingdings" pitchFamily="2" charset="2"/>
              <a:buChar char="q"/>
            </a:pPr>
            <a:r>
              <a:rPr lang="en-US" sz="2400" dirty="0" smtClean="0"/>
              <a:t>  </a:t>
            </a:r>
            <a:r>
              <a:rPr lang="en-US" sz="2400" dirty="0" err="1" smtClean="0"/>
              <a:t>Teori</a:t>
            </a:r>
            <a:r>
              <a:rPr lang="en-US" sz="2400" dirty="0" smtClean="0"/>
              <a:t> </a:t>
            </a:r>
            <a:r>
              <a:rPr lang="en-US" sz="2400" dirty="0" err="1" smtClean="0"/>
              <a:t>tentang</a:t>
            </a:r>
            <a:r>
              <a:rPr lang="en-US" sz="2400" dirty="0" smtClean="0"/>
              <a:t> fuzzy set </a:t>
            </a:r>
            <a:r>
              <a:rPr lang="en-US" sz="2400" dirty="0" err="1" smtClean="0"/>
              <a:t>dan</a:t>
            </a:r>
            <a:r>
              <a:rPr lang="en-US" sz="2400" dirty="0" smtClean="0"/>
              <a:t> fuzzy logic </a:t>
            </a:r>
            <a:r>
              <a:rPr lang="en-US" sz="2400" dirty="0" err="1" smtClean="0"/>
              <a:t>banyak</a:t>
            </a:r>
            <a:r>
              <a:rPr lang="en-US" sz="2400" dirty="0" smtClean="0"/>
              <a:t> </a:t>
            </a:r>
            <a:r>
              <a:rPr lang="en-US" sz="2400" dirty="0" err="1" smtClean="0"/>
              <a:t>digunakan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membangun</a:t>
            </a:r>
            <a:r>
              <a:rPr lang="en-US" sz="2400" dirty="0" smtClean="0"/>
              <a:t> </a:t>
            </a:r>
            <a:r>
              <a:rPr lang="en-US" sz="2400" dirty="0" err="1" smtClean="0"/>
              <a:t>sistem</a:t>
            </a:r>
            <a:r>
              <a:rPr lang="en-US" sz="2400" dirty="0" smtClean="0"/>
              <a:t> </a:t>
            </a:r>
            <a:r>
              <a:rPr lang="en-US" sz="2400" dirty="0" err="1" smtClean="0"/>
              <a:t>berbasis</a:t>
            </a:r>
            <a:r>
              <a:rPr lang="en-US" sz="2400" dirty="0" smtClean="0"/>
              <a:t> </a:t>
            </a:r>
            <a:r>
              <a:rPr lang="en-US" sz="2400" dirty="0" err="1" smtClean="0"/>
              <a:t>aturan</a:t>
            </a:r>
            <a:r>
              <a:rPr lang="en-US" sz="2400" dirty="0" smtClean="0"/>
              <a:t> fuzzy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masalah</a:t>
            </a:r>
            <a:r>
              <a:rPr lang="en-US" sz="2400" dirty="0" smtClean="0"/>
              <a:t> </a:t>
            </a:r>
            <a:r>
              <a:rPr lang="en-US" sz="2400" dirty="0" err="1" smtClean="0"/>
              <a:t>kontrol</a:t>
            </a:r>
            <a:r>
              <a:rPr lang="en-US" sz="2400" dirty="0" smtClean="0"/>
              <a:t>, </a:t>
            </a:r>
            <a:r>
              <a:rPr lang="en-US" sz="2400" dirty="0" err="1" smtClean="0"/>
              <a:t>seperti</a:t>
            </a:r>
            <a:r>
              <a:rPr lang="en-US" sz="2400" dirty="0" smtClean="0"/>
              <a:t>  </a:t>
            </a:r>
            <a:r>
              <a:rPr lang="en-US" sz="2400" dirty="0" err="1" smtClean="0"/>
              <a:t>masalah</a:t>
            </a:r>
            <a:r>
              <a:rPr lang="en-US" sz="2400" dirty="0" smtClean="0"/>
              <a:t> sprinkler control system (</a:t>
            </a:r>
            <a:r>
              <a:rPr lang="en-US" sz="2400" dirty="0" err="1" smtClean="0"/>
              <a:t>sistem</a:t>
            </a:r>
            <a:r>
              <a:rPr lang="en-US" sz="2400" dirty="0" smtClean="0"/>
              <a:t> </a:t>
            </a:r>
            <a:r>
              <a:rPr lang="en-US" sz="2400" dirty="0" err="1" smtClean="0"/>
              <a:t>kontrol</a:t>
            </a:r>
            <a:r>
              <a:rPr lang="en-US" sz="2400" dirty="0" smtClean="0"/>
              <a:t> </a:t>
            </a:r>
            <a:r>
              <a:rPr lang="en-US" sz="2400" dirty="0" err="1" smtClean="0"/>
              <a:t>penyiram</a:t>
            </a:r>
            <a:r>
              <a:rPr lang="en-US" sz="2400" dirty="0" smtClean="0"/>
              <a:t> air).</a:t>
            </a:r>
          </a:p>
          <a:p>
            <a:pPr>
              <a:buClr>
                <a:srgbClr val="FFFF00"/>
              </a:buClr>
              <a:buFont typeface="Wingdings" pitchFamily="2" charset="2"/>
              <a:buChar char="q"/>
            </a:pPr>
            <a:endParaRPr lang="en-US" sz="1000" dirty="0" smtClean="0"/>
          </a:p>
          <a:p>
            <a:pPr>
              <a:buClr>
                <a:srgbClr val="FFFF00"/>
              </a:buClr>
              <a:buFont typeface="Wingdings" pitchFamily="2" charset="2"/>
              <a:buChar char="q"/>
            </a:pPr>
            <a:r>
              <a:rPr lang="en-US" sz="2400" dirty="0" smtClean="0"/>
              <a:t>  </a:t>
            </a:r>
            <a:r>
              <a:rPr lang="en-US" sz="2400" dirty="0" err="1" smtClean="0"/>
              <a:t>Misalkan</a:t>
            </a:r>
            <a:r>
              <a:rPr lang="en-US" sz="2400" dirty="0" smtClean="0"/>
              <a:t> </a:t>
            </a:r>
            <a:r>
              <a:rPr lang="en-US" sz="2400" dirty="0" err="1" smtClean="0"/>
              <a:t>nilai</a:t>
            </a:r>
            <a:r>
              <a:rPr lang="en-US" sz="2400" dirty="0" smtClean="0"/>
              <a:t> crisp yang </a:t>
            </a:r>
            <a:r>
              <a:rPr lang="en-US" sz="2400" dirty="0" err="1" smtClean="0"/>
              <a:t>diterima</a:t>
            </a:r>
            <a:r>
              <a:rPr lang="en-US" sz="2400" dirty="0" smtClean="0"/>
              <a:t> </a:t>
            </a:r>
            <a:r>
              <a:rPr lang="en-US" sz="2400" dirty="0" err="1" smtClean="0"/>
              <a:t>oleh</a:t>
            </a:r>
            <a:r>
              <a:rPr lang="en-US" sz="2400" dirty="0" smtClean="0"/>
              <a:t> sensor </a:t>
            </a:r>
            <a:r>
              <a:rPr lang="en-US" sz="2400" dirty="0" err="1" smtClean="0"/>
              <a:t>suhu</a:t>
            </a:r>
            <a:r>
              <a:rPr lang="en-US" sz="2400" dirty="0" smtClean="0"/>
              <a:t> </a:t>
            </a:r>
            <a:r>
              <a:rPr lang="en-US" sz="2400" dirty="0" err="1" smtClean="0"/>
              <a:t>adalah</a:t>
            </a:r>
            <a:r>
              <a:rPr lang="en-US" sz="2400" dirty="0" smtClean="0"/>
              <a:t> 37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 C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nilai</a:t>
            </a:r>
            <a:r>
              <a:rPr lang="en-US" sz="2400" dirty="0" smtClean="0"/>
              <a:t> crisp yang </a:t>
            </a:r>
            <a:r>
              <a:rPr lang="en-US" sz="2400" dirty="0" err="1" smtClean="0"/>
              <a:t>diterima</a:t>
            </a:r>
            <a:r>
              <a:rPr lang="en-US" sz="2400" dirty="0" smtClean="0"/>
              <a:t> sensor </a:t>
            </a:r>
            <a:r>
              <a:rPr lang="en-US" sz="2400" dirty="0" err="1" smtClean="0"/>
              <a:t>kelembaban</a:t>
            </a:r>
            <a:r>
              <a:rPr lang="en-US" sz="2400" dirty="0" smtClean="0"/>
              <a:t> </a:t>
            </a:r>
            <a:r>
              <a:rPr lang="en-US" sz="2400" dirty="0" err="1" smtClean="0"/>
              <a:t>adalah</a:t>
            </a:r>
            <a:r>
              <a:rPr lang="en-US" sz="2400" dirty="0" smtClean="0"/>
              <a:t> 12%.</a:t>
            </a:r>
          </a:p>
          <a:p>
            <a:pPr>
              <a:buClr>
                <a:srgbClr val="FFFF00"/>
              </a:buClr>
              <a:buFont typeface="Wingdings" pitchFamily="2" charset="2"/>
              <a:buChar char="q"/>
            </a:pPr>
            <a:endParaRPr lang="en-US" sz="1000" dirty="0" smtClean="0"/>
          </a:p>
          <a:p>
            <a:pPr>
              <a:buClr>
                <a:srgbClr val="FFFF00"/>
              </a:buClr>
              <a:buFont typeface="Wingdings" pitchFamily="2" charset="2"/>
              <a:buChar char="q"/>
            </a:pPr>
            <a:r>
              <a:rPr lang="en-US" sz="2400" dirty="0" smtClean="0"/>
              <a:t>  </a:t>
            </a:r>
            <a:r>
              <a:rPr lang="en-US" sz="2400" dirty="0" err="1" smtClean="0"/>
              <a:t>Berapa</a:t>
            </a:r>
            <a:r>
              <a:rPr lang="en-US" sz="2400" dirty="0" smtClean="0"/>
              <a:t> lama </a:t>
            </a:r>
            <a:r>
              <a:rPr lang="en-US" sz="2400" dirty="0" err="1" smtClean="0"/>
              <a:t>durasi</a:t>
            </a:r>
            <a:r>
              <a:rPr lang="en-US" sz="2400" dirty="0" smtClean="0"/>
              <a:t> </a:t>
            </a:r>
            <a:r>
              <a:rPr lang="en-US" sz="2400" dirty="0" err="1" smtClean="0"/>
              <a:t>penyiraman</a:t>
            </a:r>
            <a:r>
              <a:rPr lang="en-US" sz="2400" dirty="0" smtClean="0"/>
              <a:t> yang </a:t>
            </a:r>
            <a:r>
              <a:rPr lang="en-US" sz="2400" dirty="0" err="1" smtClean="0"/>
              <a:t>harus</a:t>
            </a:r>
            <a:r>
              <a:rPr lang="en-US" sz="2400" dirty="0" smtClean="0"/>
              <a:t> </a:t>
            </a:r>
            <a:r>
              <a:rPr lang="en-US" sz="2400" dirty="0" err="1" smtClean="0"/>
              <a:t>dilakukan</a:t>
            </a:r>
            <a:r>
              <a:rPr lang="en-US" sz="2400" dirty="0" smtClean="0"/>
              <a:t>?</a:t>
            </a:r>
            <a:endParaRPr lang="th-TH" sz="2400" dirty="0" smtClean="0"/>
          </a:p>
        </p:txBody>
      </p:sp>
    </p:spTree>
    <p:extLst>
      <p:ext uri="{BB962C8B-B14F-4D97-AF65-F5344CB8AC3E}">
        <p14:creationId xmlns:p14="http://schemas.microsoft.com/office/powerpoint/2010/main" val="264079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smtClean="0">
                <a:solidFill>
                  <a:schemeClr val="bg1"/>
                </a:solidFill>
              </a:rPr>
              <a:t>Proses </a:t>
            </a:r>
            <a:r>
              <a:rPr lang="en-US" sz="3200" b="1" dirty="0" err="1" smtClean="0">
                <a:solidFill>
                  <a:schemeClr val="bg1"/>
                </a:solidFill>
              </a:rPr>
              <a:t>Fuzzifikasi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28600" y="1371600"/>
            <a:ext cx="7551738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Misalkan</a:t>
            </a:r>
            <a:r>
              <a:rPr lang="en-US" sz="2400" dirty="0" smtClean="0"/>
              <a:t>, </a:t>
            </a:r>
            <a:r>
              <a:rPr lang="en-US" sz="2400" dirty="0" err="1" smtClean="0"/>
              <a:t>suhu</a:t>
            </a:r>
            <a:r>
              <a:rPr lang="en-US" sz="2400" dirty="0" smtClean="0"/>
              <a:t> </a:t>
            </a:r>
            <a:r>
              <a:rPr lang="en-US" sz="2400" dirty="0" err="1" smtClean="0"/>
              <a:t>udara</a:t>
            </a:r>
            <a:r>
              <a:rPr lang="en-US" sz="2400" dirty="0" smtClean="0"/>
              <a:t> </a:t>
            </a:r>
            <a:r>
              <a:rPr lang="en-US" sz="2400" dirty="0" err="1" smtClean="0"/>
              <a:t>menggunakan</a:t>
            </a:r>
            <a:r>
              <a:rPr lang="en-US" sz="2400" dirty="0" smtClean="0"/>
              <a:t> </a:t>
            </a:r>
            <a:r>
              <a:rPr lang="en-US" sz="2400" dirty="0" err="1" smtClean="0"/>
              <a:t>fungsi</a:t>
            </a:r>
            <a:r>
              <a:rPr lang="en-US" sz="2400" dirty="0" smtClean="0"/>
              <a:t> </a:t>
            </a:r>
            <a:r>
              <a:rPr lang="en-US" sz="2400" dirty="0" err="1" smtClean="0"/>
              <a:t>keanggotaan</a:t>
            </a:r>
            <a:r>
              <a:rPr lang="en-US" sz="2400" dirty="0" smtClean="0"/>
              <a:t> </a:t>
            </a:r>
            <a:r>
              <a:rPr lang="en-US" sz="2400" dirty="0" err="1" smtClean="0"/>
              <a:t>trapesium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lima </a:t>
            </a:r>
            <a:r>
              <a:rPr lang="en-US" sz="2400" dirty="0" err="1" smtClean="0"/>
              <a:t>variabel</a:t>
            </a:r>
            <a:r>
              <a:rPr lang="en-US" sz="2400" dirty="0" smtClean="0"/>
              <a:t> </a:t>
            </a:r>
            <a:r>
              <a:rPr lang="en-US" sz="2400" dirty="0" err="1" smtClean="0"/>
              <a:t>linguistik</a:t>
            </a:r>
            <a:r>
              <a:rPr lang="en-US" sz="2400" dirty="0" smtClean="0"/>
              <a:t>: Cold, Cool, Normal, Warm, </a:t>
            </a:r>
            <a:r>
              <a:rPr lang="en-US" sz="2400" dirty="0" err="1" smtClean="0"/>
              <a:t>dan</a:t>
            </a:r>
            <a:r>
              <a:rPr lang="en-US" sz="2400" dirty="0" smtClean="0"/>
              <a:t> Hot</a:t>
            </a:r>
            <a:endParaRPr lang="th-TH" sz="2400" dirty="0" smtClean="0"/>
          </a:p>
        </p:txBody>
      </p:sp>
      <p:pic>
        <p:nvPicPr>
          <p:cNvPr id="8" name="Picture 4" descr="Image-2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15" r="2255" b="20679"/>
          <a:stretch>
            <a:fillRect/>
          </a:stretch>
        </p:blipFill>
        <p:spPr bwMode="auto">
          <a:xfrm>
            <a:off x="166260" y="2590800"/>
            <a:ext cx="6858000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0" y="3352800"/>
            <a:ext cx="3352800" cy="169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311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smtClean="0">
                <a:solidFill>
                  <a:schemeClr val="bg1"/>
                </a:solidFill>
              </a:rPr>
              <a:t>Proses </a:t>
            </a:r>
            <a:r>
              <a:rPr lang="en-US" sz="3200" b="1" dirty="0" err="1" smtClean="0">
                <a:solidFill>
                  <a:schemeClr val="bg1"/>
                </a:solidFill>
              </a:rPr>
              <a:t>Fuzzifikasi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082675"/>
            <a:ext cx="7551738" cy="5775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63" indent="0">
              <a:lnSpc>
                <a:spcPct val="90000"/>
              </a:lnSpc>
              <a:buNone/>
            </a:pPr>
            <a:r>
              <a:rPr lang="en-US" b="1" dirty="0" err="1" smtClean="0"/>
              <a:t>Dengan</a:t>
            </a:r>
            <a:r>
              <a:rPr lang="en-US" b="1" dirty="0" smtClean="0"/>
              <a:t> </a:t>
            </a:r>
            <a:r>
              <a:rPr lang="en-US" b="1" dirty="0" err="1" smtClean="0"/>
              <a:t>fungsi</a:t>
            </a:r>
            <a:r>
              <a:rPr lang="en-US" b="1" dirty="0" smtClean="0"/>
              <a:t> </a:t>
            </a:r>
            <a:r>
              <a:rPr lang="en-US" b="1" dirty="0" err="1" smtClean="0"/>
              <a:t>tersebut</a:t>
            </a:r>
            <a:r>
              <a:rPr lang="en-US" b="1" dirty="0" smtClean="0"/>
              <a:t>, </a:t>
            </a:r>
            <a:r>
              <a:rPr lang="en-US" b="1" dirty="0" err="1" smtClean="0"/>
              <a:t>maka</a:t>
            </a:r>
            <a:r>
              <a:rPr lang="en-US" b="1" dirty="0" smtClean="0"/>
              <a:t> crisp input </a:t>
            </a:r>
            <a:r>
              <a:rPr lang="en-US" b="1" dirty="0" err="1" smtClean="0"/>
              <a:t>suhu</a:t>
            </a:r>
            <a:r>
              <a:rPr lang="en-US" b="1" dirty="0" smtClean="0"/>
              <a:t> 37</a:t>
            </a:r>
            <a:r>
              <a:rPr lang="en-US" b="1" baseline="30000" dirty="0" smtClean="0"/>
              <a:t>0 </a:t>
            </a:r>
            <a:r>
              <a:rPr lang="en-US" b="1" dirty="0" smtClean="0"/>
              <a:t>C </a:t>
            </a:r>
            <a:r>
              <a:rPr lang="en-US" b="1" dirty="0" err="1" smtClean="0"/>
              <a:t>dikonversi</a:t>
            </a:r>
            <a:r>
              <a:rPr lang="en-US" b="1" dirty="0" smtClean="0"/>
              <a:t> </a:t>
            </a:r>
            <a:r>
              <a:rPr lang="en-US" b="1" dirty="0" err="1" smtClean="0"/>
              <a:t>ke</a:t>
            </a:r>
            <a:r>
              <a:rPr lang="en-US" b="1" dirty="0" smtClean="0"/>
              <a:t> </a:t>
            </a:r>
            <a:r>
              <a:rPr lang="en-US" b="1" dirty="0" err="1" smtClean="0"/>
              <a:t>nilai</a:t>
            </a:r>
            <a:r>
              <a:rPr lang="en-US" b="1" dirty="0" smtClean="0"/>
              <a:t> fuzzy </a:t>
            </a:r>
            <a:r>
              <a:rPr lang="en-US" b="1" dirty="0" err="1" smtClean="0"/>
              <a:t>dengan</a:t>
            </a:r>
            <a:r>
              <a:rPr lang="en-US" b="1" dirty="0" smtClean="0"/>
              <a:t> </a:t>
            </a:r>
            <a:r>
              <a:rPr lang="en-US" b="1" dirty="0" err="1" smtClean="0"/>
              <a:t>cara</a:t>
            </a:r>
            <a:r>
              <a:rPr lang="en-US" b="1" dirty="0" smtClean="0"/>
              <a:t>:</a:t>
            </a:r>
          </a:p>
          <a:p>
            <a:pPr marL="396875" lvl="1" indent="-342900">
              <a:lnSpc>
                <a:spcPct val="90000"/>
              </a:lnSpc>
              <a:buClrTx/>
              <a:buFont typeface="Wingdings" pitchFamily="2" charset="2"/>
              <a:buChar char="Ø"/>
            </a:pPr>
            <a:r>
              <a:rPr lang="en-US" sz="2200" dirty="0" err="1" smtClean="0"/>
              <a:t>Suhu</a:t>
            </a:r>
            <a:r>
              <a:rPr lang="en-US" sz="2200" dirty="0" smtClean="0"/>
              <a:t> 37</a:t>
            </a:r>
            <a:r>
              <a:rPr lang="en-US" sz="2200" baseline="30000" dirty="0" smtClean="0"/>
              <a:t>0</a:t>
            </a:r>
            <a:r>
              <a:rPr lang="en-US" sz="2200" dirty="0" smtClean="0"/>
              <a:t> C </a:t>
            </a:r>
            <a:r>
              <a:rPr lang="en-US" sz="2200" dirty="0" err="1" smtClean="0"/>
              <a:t>berada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</a:t>
            </a:r>
            <a:r>
              <a:rPr lang="en-US" sz="2200" dirty="0" err="1" smtClean="0"/>
              <a:t>nilai</a:t>
            </a:r>
            <a:r>
              <a:rPr lang="en-US" sz="2200" dirty="0" smtClean="0"/>
              <a:t> </a:t>
            </a:r>
            <a:r>
              <a:rPr lang="en-US" sz="2200" dirty="0" err="1" smtClean="0"/>
              <a:t>linguistik</a:t>
            </a:r>
            <a:r>
              <a:rPr lang="en-US" sz="2200" dirty="0" smtClean="0"/>
              <a:t> Warm </a:t>
            </a:r>
            <a:r>
              <a:rPr lang="en-US" sz="2200" dirty="0" err="1" smtClean="0"/>
              <a:t>dan</a:t>
            </a:r>
            <a:r>
              <a:rPr lang="en-US" sz="2200" dirty="0" smtClean="0"/>
              <a:t> Hot.</a:t>
            </a:r>
          </a:p>
          <a:p>
            <a:pPr marL="396875" lvl="1" indent="-342900">
              <a:lnSpc>
                <a:spcPct val="90000"/>
              </a:lnSpc>
              <a:buClrTx/>
              <a:buFont typeface="Wingdings" pitchFamily="2" charset="2"/>
              <a:buChar char="Ø"/>
            </a:pPr>
            <a:r>
              <a:rPr lang="en-US" sz="2200" dirty="0" err="1"/>
              <a:t>D</a:t>
            </a:r>
            <a:r>
              <a:rPr lang="en-US" sz="2200" dirty="0" err="1" smtClean="0"/>
              <a:t>erajat</a:t>
            </a:r>
            <a:r>
              <a:rPr lang="en-US" sz="2200" dirty="0" smtClean="0"/>
              <a:t> </a:t>
            </a:r>
            <a:r>
              <a:rPr lang="en-US" sz="2200" dirty="0" err="1" smtClean="0"/>
              <a:t>keanggotaan</a:t>
            </a:r>
            <a:r>
              <a:rPr lang="en-US" sz="2200" dirty="0" smtClean="0"/>
              <a:t> </a:t>
            </a:r>
            <a:r>
              <a:rPr lang="en-US" sz="2200" dirty="0" err="1" smtClean="0"/>
              <a:t>untuk</a:t>
            </a:r>
            <a:r>
              <a:rPr lang="en-US" sz="2200" dirty="0" smtClean="0"/>
              <a:t> Warm </a:t>
            </a:r>
            <a:r>
              <a:rPr lang="en-US" sz="2200" dirty="0" err="1" smtClean="0"/>
              <a:t>dihitung</a:t>
            </a:r>
            <a:r>
              <a:rPr lang="en-US" sz="2200" dirty="0" smtClean="0"/>
              <a:t> </a:t>
            </a:r>
            <a:r>
              <a:rPr lang="en-US" sz="2200" dirty="0" err="1" smtClean="0"/>
              <a:t>menggunakan</a:t>
            </a:r>
            <a:r>
              <a:rPr lang="en-US" sz="2200" dirty="0" smtClean="0"/>
              <a:t> </a:t>
            </a:r>
            <a:r>
              <a:rPr lang="en-US" sz="2200" dirty="0" err="1" smtClean="0"/>
              <a:t>rumus</a:t>
            </a:r>
            <a:r>
              <a:rPr lang="en-US" sz="2200" dirty="0" smtClean="0"/>
              <a:t>: </a:t>
            </a:r>
          </a:p>
          <a:p>
            <a:pPr marL="396875" lvl="1" indent="-342900">
              <a:lnSpc>
                <a:spcPct val="90000"/>
              </a:lnSpc>
              <a:buClrTx/>
              <a:buFont typeface="Wingdings" pitchFamily="2" charset="2"/>
              <a:buChar char="Ø"/>
            </a:pPr>
            <a:endParaRPr lang="en-US" dirty="0"/>
          </a:p>
          <a:p>
            <a:pPr marL="53975" lvl="1" indent="0">
              <a:lnSpc>
                <a:spcPct val="90000"/>
              </a:lnSpc>
              <a:buClrTx/>
              <a:buNone/>
            </a:pPr>
            <a:endParaRPr lang="en-US" dirty="0" smtClean="0"/>
          </a:p>
          <a:p>
            <a:pPr marL="53975" lvl="1" indent="0">
              <a:lnSpc>
                <a:spcPct val="90000"/>
              </a:lnSpc>
              <a:buClrTx/>
              <a:buNone/>
            </a:pPr>
            <a:r>
              <a:rPr lang="en-US" sz="2200" dirty="0" err="1" smtClean="0">
                <a:cs typeface="Arial" charset="0"/>
                <a:sym typeface="Symbol" pitchFamily="18" charset="2"/>
              </a:rPr>
              <a:t>Sehingga</a:t>
            </a:r>
            <a:r>
              <a:rPr lang="en-US" sz="2200" dirty="0" smtClean="0">
                <a:cs typeface="Arial" charset="0"/>
                <a:sym typeface="Symbol" pitchFamily="18" charset="2"/>
              </a:rPr>
              <a:t> </a:t>
            </a:r>
            <a:r>
              <a:rPr lang="en-US" sz="2200" dirty="0" err="1" smtClean="0">
                <a:cs typeface="Arial" charset="0"/>
                <a:sym typeface="Symbol" pitchFamily="18" charset="2"/>
              </a:rPr>
              <a:t>derajat</a:t>
            </a:r>
            <a:r>
              <a:rPr lang="en-US" sz="2200" dirty="0" smtClean="0">
                <a:cs typeface="Arial" charset="0"/>
                <a:sym typeface="Symbol" pitchFamily="18" charset="2"/>
              </a:rPr>
              <a:t> </a:t>
            </a:r>
            <a:r>
              <a:rPr lang="en-US" sz="2200" dirty="0" err="1" smtClean="0">
                <a:cs typeface="Arial" charset="0"/>
                <a:sym typeface="Symbol" pitchFamily="18" charset="2"/>
              </a:rPr>
              <a:t>keanggotaan</a:t>
            </a:r>
            <a:r>
              <a:rPr lang="en-US" sz="2200" dirty="0" smtClean="0">
                <a:cs typeface="Arial" charset="0"/>
                <a:sym typeface="Symbol" pitchFamily="18" charset="2"/>
              </a:rPr>
              <a:t> Warm= (39-37)/(39-36)=</a:t>
            </a:r>
            <a:r>
              <a:rPr lang="en-US" sz="2200" b="1" dirty="0" smtClean="0">
                <a:cs typeface="Arial" charset="0"/>
                <a:sym typeface="Symbol" pitchFamily="18" charset="2"/>
              </a:rPr>
              <a:t>2/3.</a:t>
            </a:r>
          </a:p>
          <a:p>
            <a:pPr marL="53975" lvl="1" indent="0">
              <a:lnSpc>
                <a:spcPct val="90000"/>
              </a:lnSpc>
              <a:buClrTx/>
              <a:buNone/>
            </a:pPr>
            <a:endParaRPr lang="en-US" sz="1000" dirty="0" smtClean="0">
              <a:cs typeface="Arial" charset="0"/>
              <a:sym typeface="Symbol" pitchFamily="18" charset="2"/>
            </a:endParaRPr>
          </a:p>
          <a:p>
            <a:pPr marL="396875" lvl="1" indent="-342900">
              <a:lnSpc>
                <a:spcPct val="90000"/>
              </a:lnSpc>
              <a:buClrTx/>
              <a:buFont typeface="Wingdings" pitchFamily="2" charset="2"/>
              <a:buChar char="Ø"/>
            </a:pPr>
            <a:r>
              <a:rPr lang="en-US" sz="2200" dirty="0" err="1" smtClean="0">
                <a:cs typeface="Arial" charset="0"/>
                <a:sym typeface="Symbol" pitchFamily="18" charset="2"/>
              </a:rPr>
              <a:t>Derajat</a:t>
            </a:r>
            <a:r>
              <a:rPr lang="en-US" sz="2200" dirty="0" smtClean="0">
                <a:cs typeface="Arial" charset="0"/>
                <a:sym typeface="Symbol" pitchFamily="18" charset="2"/>
              </a:rPr>
              <a:t> </a:t>
            </a:r>
            <a:r>
              <a:rPr lang="en-US" sz="2200" dirty="0" err="1" smtClean="0">
                <a:cs typeface="Arial" charset="0"/>
                <a:sym typeface="Symbol" pitchFamily="18" charset="2"/>
              </a:rPr>
              <a:t>keanggotaan</a:t>
            </a:r>
            <a:r>
              <a:rPr lang="en-US" sz="2200" dirty="0" smtClean="0">
                <a:cs typeface="Arial" charset="0"/>
                <a:sym typeface="Symbol" pitchFamily="18" charset="2"/>
              </a:rPr>
              <a:t> </a:t>
            </a:r>
            <a:r>
              <a:rPr lang="en-US" sz="2200" dirty="0" err="1" smtClean="0">
                <a:cs typeface="Arial" charset="0"/>
                <a:sym typeface="Symbol" pitchFamily="18" charset="2"/>
              </a:rPr>
              <a:t>untuk</a:t>
            </a:r>
            <a:r>
              <a:rPr lang="en-US" sz="2200" dirty="0" smtClean="0">
                <a:cs typeface="Arial" charset="0"/>
                <a:sym typeface="Symbol" pitchFamily="18" charset="2"/>
              </a:rPr>
              <a:t> Hot </a:t>
            </a:r>
            <a:r>
              <a:rPr lang="en-US" sz="2200" dirty="0" err="1" smtClean="0">
                <a:cs typeface="Arial" charset="0"/>
                <a:sym typeface="Symbol" pitchFamily="18" charset="2"/>
              </a:rPr>
              <a:t>dihitung</a:t>
            </a:r>
            <a:r>
              <a:rPr lang="en-US" sz="2200" dirty="0" smtClean="0">
                <a:cs typeface="Arial" charset="0"/>
                <a:sym typeface="Symbol" pitchFamily="18" charset="2"/>
              </a:rPr>
              <a:t> </a:t>
            </a:r>
            <a:r>
              <a:rPr lang="en-US" sz="2200" dirty="0" err="1" smtClean="0">
                <a:cs typeface="Arial" charset="0"/>
                <a:sym typeface="Symbol" pitchFamily="18" charset="2"/>
              </a:rPr>
              <a:t>menggunakan</a:t>
            </a:r>
            <a:r>
              <a:rPr lang="en-US" sz="2200" dirty="0" smtClean="0">
                <a:cs typeface="Arial" charset="0"/>
                <a:sym typeface="Symbol" pitchFamily="18" charset="2"/>
              </a:rPr>
              <a:t> </a:t>
            </a:r>
            <a:r>
              <a:rPr lang="en-US" sz="2200" dirty="0" err="1" smtClean="0">
                <a:cs typeface="Arial" charset="0"/>
                <a:sym typeface="Symbol" pitchFamily="18" charset="2"/>
              </a:rPr>
              <a:t>rumus</a:t>
            </a:r>
            <a:r>
              <a:rPr lang="en-US" sz="2200" dirty="0" smtClean="0">
                <a:cs typeface="Arial" charset="0"/>
                <a:sym typeface="Symbol" pitchFamily="18" charset="2"/>
              </a:rPr>
              <a:t>:</a:t>
            </a:r>
          </a:p>
          <a:p>
            <a:pPr marL="53975" lvl="1" indent="0">
              <a:lnSpc>
                <a:spcPct val="90000"/>
              </a:lnSpc>
              <a:buClrTx/>
              <a:buNone/>
            </a:pPr>
            <a:r>
              <a:rPr lang="en-US" sz="2200" dirty="0" smtClean="0">
                <a:cs typeface="Arial" charset="0"/>
                <a:sym typeface="Symbol" pitchFamily="18" charset="2"/>
              </a:rPr>
              <a:t>                                                </a:t>
            </a:r>
            <a:r>
              <a:rPr lang="en-US" sz="2200" b="1" dirty="0" smtClean="0">
                <a:cs typeface="Arial" charset="0"/>
                <a:sym typeface="Symbol" pitchFamily="18" charset="2"/>
              </a:rPr>
              <a:t>di </a:t>
            </a:r>
            <a:r>
              <a:rPr lang="en-US" sz="2200" b="1" dirty="0" err="1" smtClean="0">
                <a:cs typeface="Arial" charset="0"/>
                <a:sym typeface="Symbol" pitchFamily="18" charset="2"/>
              </a:rPr>
              <a:t>mana</a:t>
            </a:r>
            <a:r>
              <a:rPr lang="en-US" sz="2200" b="1" dirty="0" smtClean="0">
                <a:cs typeface="Arial" charset="0"/>
                <a:sym typeface="Symbol" pitchFamily="18" charset="2"/>
              </a:rPr>
              <a:t> a=36, </a:t>
            </a:r>
            <a:r>
              <a:rPr lang="en-US" sz="2200" b="1" dirty="0" err="1" smtClean="0">
                <a:cs typeface="Arial" charset="0"/>
                <a:sym typeface="Symbol" pitchFamily="18" charset="2"/>
              </a:rPr>
              <a:t>dan</a:t>
            </a:r>
            <a:r>
              <a:rPr lang="en-US" sz="2200" b="1" dirty="0" smtClean="0">
                <a:cs typeface="Arial" charset="0"/>
                <a:sym typeface="Symbol" pitchFamily="18" charset="2"/>
              </a:rPr>
              <a:t> b=39.</a:t>
            </a:r>
          </a:p>
          <a:p>
            <a:pPr marL="53975" lvl="1" indent="0">
              <a:lnSpc>
                <a:spcPct val="90000"/>
              </a:lnSpc>
              <a:buClrTx/>
              <a:buNone/>
            </a:pPr>
            <a:r>
              <a:rPr lang="en-US" sz="2200" dirty="0">
                <a:cs typeface="Arial" charset="0"/>
                <a:sym typeface="Symbol" pitchFamily="18" charset="2"/>
              </a:rPr>
              <a:t> </a:t>
            </a:r>
            <a:r>
              <a:rPr lang="en-US" sz="2200" dirty="0" smtClean="0">
                <a:cs typeface="Arial" charset="0"/>
                <a:sym typeface="Symbol" pitchFamily="18" charset="2"/>
              </a:rPr>
              <a:t>    </a:t>
            </a:r>
          </a:p>
          <a:p>
            <a:pPr marL="53975" lvl="1" indent="0">
              <a:lnSpc>
                <a:spcPct val="90000"/>
              </a:lnSpc>
              <a:buClrTx/>
              <a:buNone/>
            </a:pPr>
            <a:r>
              <a:rPr lang="en-US" sz="2200" dirty="0" err="1" smtClean="0">
                <a:cs typeface="Arial" charset="0"/>
                <a:sym typeface="Symbol" pitchFamily="18" charset="2"/>
              </a:rPr>
              <a:t>Sehingga</a:t>
            </a:r>
            <a:r>
              <a:rPr lang="en-US" sz="2200" dirty="0" smtClean="0">
                <a:cs typeface="Arial" charset="0"/>
                <a:sym typeface="Symbol" pitchFamily="18" charset="2"/>
              </a:rPr>
              <a:t> </a:t>
            </a:r>
            <a:r>
              <a:rPr lang="en-US" sz="2200" dirty="0" err="1" smtClean="0">
                <a:cs typeface="Arial" charset="0"/>
                <a:sym typeface="Symbol" pitchFamily="18" charset="2"/>
              </a:rPr>
              <a:t>derajat</a:t>
            </a:r>
            <a:r>
              <a:rPr lang="en-US" sz="2200" dirty="0" smtClean="0">
                <a:cs typeface="Arial" charset="0"/>
                <a:sym typeface="Symbol" pitchFamily="18" charset="2"/>
              </a:rPr>
              <a:t> </a:t>
            </a:r>
            <a:r>
              <a:rPr lang="en-US" sz="2200" dirty="0" err="1" smtClean="0">
                <a:cs typeface="Arial" charset="0"/>
                <a:sym typeface="Symbol" pitchFamily="18" charset="2"/>
              </a:rPr>
              <a:t>keanggotaan</a:t>
            </a:r>
            <a:r>
              <a:rPr lang="en-US" sz="2200" dirty="0" smtClean="0">
                <a:cs typeface="Arial" charset="0"/>
                <a:sym typeface="Symbol" pitchFamily="18" charset="2"/>
              </a:rPr>
              <a:t> </a:t>
            </a:r>
            <a:r>
              <a:rPr lang="en-US" sz="2200" dirty="0" err="1" smtClean="0">
                <a:cs typeface="Arial" charset="0"/>
                <a:sym typeface="Symbol" pitchFamily="18" charset="2"/>
              </a:rPr>
              <a:t>untuk</a:t>
            </a:r>
            <a:r>
              <a:rPr lang="en-US" sz="2200" dirty="0" smtClean="0">
                <a:cs typeface="Arial" charset="0"/>
                <a:sym typeface="Symbol" pitchFamily="18" charset="2"/>
              </a:rPr>
              <a:t> Hot=(37-36)/(39-36)=</a:t>
            </a:r>
            <a:r>
              <a:rPr lang="en-US" sz="2200" b="1" dirty="0" smtClean="0">
                <a:cs typeface="Arial" charset="0"/>
                <a:sym typeface="Symbol" pitchFamily="18" charset="2"/>
              </a:rPr>
              <a:t>1/3</a:t>
            </a:r>
            <a:r>
              <a:rPr lang="en-US" sz="2200" dirty="0">
                <a:cs typeface="Arial" charset="0"/>
                <a:sym typeface="Symbol" pitchFamily="18" charset="2"/>
              </a:rPr>
              <a:t>.</a:t>
            </a:r>
            <a:endParaRPr lang="en-US" sz="2200" dirty="0" smtClean="0">
              <a:cs typeface="Arial" charset="0"/>
              <a:sym typeface="Symbol" pitchFamily="18" charset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600" y="2819400"/>
            <a:ext cx="2603598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b="1" dirty="0" smtClean="0"/>
              <a:t>(d-x)/(</a:t>
            </a:r>
            <a:r>
              <a:rPr lang="en-US" sz="2400" b="1" dirty="0"/>
              <a:t>d-c), c&lt; </a:t>
            </a:r>
            <a:r>
              <a:rPr lang="en-US" sz="2400" b="1" dirty="0" smtClean="0"/>
              <a:t>x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>
                <a:cs typeface="Arial" charset="0"/>
                <a:sym typeface="Symbol" pitchFamily="18" charset="2"/>
              </a:rPr>
              <a:t> </a:t>
            </a:r>
            <a:r>
              <a:rPr lang="en-US" sz="2400" b="1" dirty="0" smtClean="0"/>
              <a:t>d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1088849" y="4689323"/>
            <a:ext cx="2486578" cy="4308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200" b="1" dirty="0">
                <a:cs typeface="Arial" charset="0"/>
                <a:sym typeface="Symbol" pitchFamily="18" charset="2"/>
              </a:rPr>
              <a:t>(x-a)/(b-a), a &lt; x &lt; b</a:t>
            </a:r>
            <a:endParaRPr lang="en-US" sz="2200" b="1" dirty="0"/>
          </a:p>
        </p:txBody>
      </p:sp>
      <p:sp>
        <p:nvSpPr>
          <p:cNvPr id="12" name="Rectangle 11"/>
          <p:cNvSpPr/>
          <p:nvPr/>
        </p:nvSpPr>
        <p:spPr>
          <a:xfrm>
            <a:off x="2743200" y="2856333"/>
            <a:ext cx="3953326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90000"/>
              </a:lnSpc>
              <a:buFontTx/>
              <a:buNone/>
            </a:pPr>
            <a:r>
              <a:rPr lang="en-US" sz="2200" b="1" dirty="0">
                <a:cs typeface="Arial" charset="0"/>
                <a:sym typeface="Symbol" pitchFamily="18" charset="2"/>
              </a:rPr>
              <a:t>di </a:t>
            </a:r>
            <a:r>
              <a:rPr lang="en-US" sz="2200" b="1" dirty="0" err="1">
                <a:cs typeface="Arial" charset="0"/>
                <a:sym typeface="Symbol" pitchFamily="18" charset="2"/>
              </a:rPr>
              <a:t>mana</a:t>
            </a:r>
            <a:r>
              <a:rPr lang="en-US" sz="2200" b="1" dirty="0">
                <a:cs typeface="Arial" charset="0"/>
                <a:sym typeface="Symbol" pitchFamily="18" charset="2"/>
              </a:rPr>
              <a:t> c=36, </a:t>
            </a:r>
            <a:r>
              <a:rPr lang="en-US" sz="2200" b="1" dirty="0" err="1">
                <a:cs typeface="Arial" charset="0"/>
                <a:sym typeface="Symbol" pitchFamily="18" charset="2"/>
              </a:rPr>
              <a:t>dan</a:t>
            </a:r>
            <a:r>
              <a:rPr lang="en-US" sz="2200" b="1" dirty="0">
                <a:cs typeface="Arial" charset="0"/>
                <a:sym typeface="Symbol" pitchFamily="18" charset="2"/>
              </a:rPr>
              <a:t> d=39.</a:t>
            </a:r>
          </a:p>
        </p:txBody>
      </p:sp>
    </p:spTree>
    <p:extLst>
      <p:ext uri="{BB962C8B-B14F-4D97-AF65-F5344CB8AC3E}">
        <p14:creationId xmlns:p14="http://schemas.microsoft.com/office/powerpoint/2010/main" val="375482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smtClean="0">
                <a:solidFill>
                  <a:schemeClr val="bg1"/>
                </a:solidFill>
              </a:rPr>
              <a:t>Proses </a:t>
            </a:r>
            <a:r>
              <a:rPr lang="en-US" sz="3200" b="1" dirty="0" err="1" smtClean="0">
                <a:solidFill>
                  <a:schemeClr val="bg1"/>
                </a:solidFill>
              </a:rPr>
              <a:t>Fuzzifikasi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44462" y="1458913"/>
            <a:ext cx="7551738" cy="936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2400" dirty="0" err="1" smtClean="0"/>
              <a:t>Misalkan</a:t>
            </a:r>
            <a:r>
              <a:rPr lang="en-US" sz="2400" dirty="0" smtClean="0"/>
              <a:t>, </a:t>
            </a:r>
            <a:r>
              <a:rPr lang="en-US" sz="2400" dirty="0" err="1" smtClean="0"/>
              <a:t>fungsi</a:t>
            </a:r>
            <a:r>
              <a:rPr lang="en-US" sz="2400" dirty="0" smtClean="0"/>
              <a:t> </a:t>
            </a:r>
            <a:r>
              <a:rPr lang="en-US" sz="2400" dirty="0" err="1" smtClean="0"/>
              <a:t>keanggotaan</a:t>
            </a:r>
            <a:r>
              <a:rPr lang="en-US" sz="2400" dirty="0" smtClean="0"/>
              <a:t> </a:t>
            </a:r>
            <a:r>
              <a:rPr lang="en-US" sz="2400" dirty="0" err="1" smtClean="0"/>
              <a:t>trapesium</a:t>
            </a:r>
            <a:r>
              <a:rPr lang="en-US" sz="2400" dirty="0" smtClean="0"/>
              <a:t> </a:t>
            </a:r>
            <a:r>
              <a:rPr lang="en-US" sz="2400" dirty="0" err="1" smtClean="0"/>
              <a:t>juga</a:t>
            </a:r>
            <a:r>
              <a:rPr lang="en-US" sz="2400" dirty="0" smtClean="0"/>
              <a:t> </a:t>
            </a:r>
            <a:r>
              <a:rPr lang="en-US" sz="2400" dirty="0" err="1" smtClean="0"/>
              <a:t>digunakan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kelembaban</a:t>
            </a:r>
            <a:r>
              <a:rPr lang="en-US" sz="2400" dirty="0" smtClean="0"/>
              <a:t> </a:t>
            </a:r>
            <a:r>
              <a:rPr lang="en-US" sz="2400" dirty="0" err="1" smtClean="0"/>
              <a:t>tanah</a:t>
            </a:r>
            <a:r>
              <a:rPr lang="en-US" sz="2400" dirty="0" smtClean="0"/>
              <a:t>. </a:t>
            </a:r>
            <a:endParaRPr lang="th-TH" sz="2400" dirty="0" smtClean="0"/>
          </a:p>
        </p:txBody>
      </p:sp>
      <p:pic>
        <p:nvPicPr>
          <p:cNvPr id="10" name="Picture 4" descr="Image-2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22" b="20180"/>
          <a:stretch>
            <a:fillRect/>
          </a:stretch>
        </p:blipFill>
        <p:spPr bwMode="auto">
          <a:xfrm>
            <a:off x="273050" y="2590800"/>
            <a:ext cx="7499350" cy="305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988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Logo Backdrop">
            <a:extLst>
              <a:ext uri="{FF2B5EF4-FFF2-40B4-BE49-F238E27FC236}">
                <a16:creationId xmlns:a16="http://schemas.microsoft.com/office/drawing/2014/main" xmlns="" id="{F4E224D4-CF4C-4EC1-B54B-3738143F6391}"/>
              </a:ext>
            </a:extLst>
          </p:cNvPr>
          <p:cNvSpPr/>
          <p:nvPr/>
        </p:nvSpPr>
        <p:spPr>
          <a:xfrm rot="10800000">
            <a:off x="6916692" y="606226"/>
            <a:ext cx="1580140" cy="2078699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lt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3350" y="476249"/>
            <a:ext cx="3943349" cy="7715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-15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Pokok</a:t>
            </a:r>
            <a:r>
              <a:rPr kumimoji="0" lang="en-US" sz="4000" b="1" i="0" u="none" strike="noStrike" kern="1200" cap="all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000" b="1" i="0" u="none" strike="noStrike" kern="1200" cap="all" spc="-15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Bahasan</a:t>
            </a:r>
            <a:endParaRPr kumimoji="0" lang="en-US" sz="4000" b="1" i="0" u="none" strike="noStrike" kern="1200" cap="all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Picture Placeholder 9" descr="is-ai-part-of-computer-science.jpg"/>
          <p:cNvPicPr>
            <a:picLocks noChangeAspect="1"/>
          </p:cNvPicPr>
          <p:nvPr/>
        </p:nvPicPr>
        <p:blipFill>
          <a:blip r:embed="rId2"/>
          <a:srcRect l="29446" r="29446"/>
          <a:stretch>
            <a:fillRect/>
          </a:stretch>
        </p:blipFill>
        <p:spPr>
          <a:xfrm>
            <a:off x="7086600" y="874457"/>
            <a:ext cx="1198629" cy="1640143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9050" y="1554825"/>
            <a:ext cx="405764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8325" indent="-454025">
              <a:buClr>
                <a:schemeClr val="bg1"/>
              </a:buClr>
              <a:buFont typeface="Wingdings" pitchFamily="2" charset="2"/>
              <a:buChar char="Ø"/>
            </a:pPr>
            <a:r>
              <a:rPr lang="fr-FR" altLang="id-ID" sz="2400" b="1" dirty="0">
                <a:solidFill>
                  <a:schemeClr val="bg1"/>
                </a:solidFill>
              </a:rPr>
              <a:t>Proses FIS</a:t>
            </a:r>
          </a:p>
          <a:p>
            <a:pPr marL="568325" indent="-454025">
              <a:buClr>
                <a:schemeClr val="bg1"/>
              </a:buClr>
              <a:buFont typeface="Wingdings" pitchFamily="2" charset="2"/>
              <a:buChar char="Ø"/>
            </a:pPr>
            <a:r>
              <a:rPr lang="fr-FR" altLang="id-ID" sz="2400" b="1" dirty="0" err="1">
                <a:solidFill>
                  <a:schemeClr val="bg1"/>
                </a:solidFill>
              </a:rPr>
              <a:t>Contoh</a:t>
            </a:r>
            <a:r>
              <a:rPr lang="fr-FR" altLang="id-ID" sz="2400" b="1" dirty="0">
                <a:solidFill>
                  <a:schemeClr val="bg1"/>
                </a:solidFill>
              </a:rPr>
              <a:t> </a:t>
            </a:r>
            <a:r>
              <a:rPr lang="fr-FR" altLang="id-ID" sz="2400" b="1" dirty="0" err="1">
                <a:solidFill>
                  <a:schemeClr val="bg1"/>
                </a:solidFill>
              </a:rPr>
              <a:t>Kasus</a:t>
            </a:r>
            <a:r>
              <a:rPr lang="fr-FR" altLang="id-ID" sz="2400" b="1" dirty="0">
                <a:solidFill>
                  <a:schemeClr val="bg1"/>
                </a:solidFill>
              </a:rPr>
              <a:t> FIS</a:t>
            </a:r>
          </a:p>
        </p:txBody>
      </p:sp>
      <p:pic>
        <p:nvPicPr>
          <p:cNvPr id="2052" name="Picture 4" descr="K:\1. MENGAJAR\20182\AI\acs-ppt\12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092" y="4208046"/>
            <a:ext cx="2649954" cy="264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6040392" y="2969822"/>
            <a:ext cx="1468772" cy="1238224"/>
          </a:xfrm>
          <a:prstGeom prst="wedgeRoundRectCallout">
            <a:avLst/>
          </a:prstGeom>
          <a:solidFill>
            <a:schemeClr val="bg1"/>
          </a:soli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053" name="Picture 5" descr="K:\1. MENGAJAR\20182\AI\acs-ppt\151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232" y="2969821"/>
            <a:ext cx="1258786" cy="125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smtClean="0">
                <a:solidFill>
                  <a:schemeClr val="bg1"/>
                </a:solidFill>
              </a:rPr>
              <a:t>Proses </a:t>
            </a:r>
            <a:r>
              <a:rPr lang="en-US" sz="3200" b="1" dirty="0" err="1" smtClean="0">
                <a:solidFill>
                  <a:schemeClr val="bg1"/>
                </a:solidFill>
              </a:rPr>
              <a:t>Fuzzifikasi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6" name="Rectangle 5"/>
          <p:cNvSpPr/>
          <p:nvPr/>
        </p:nvSpPr>
        <p:spPr>
          <a:xfrm>
            <a:off x="381000" y="1447800"/>
            <a:ext cx="76200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6875" lvl="1" indent="-342900">
              <a:buFont typeface="Wingdings" pitchFamily="2" charset="2"/>
              <a:buChar char="q"/>
            </a:pPr>
            <a:r>
              <a:rPr lang="en-US" sz="2200" dirty="0" err="1" smtClean="0"/>
              <a:t>Kelembaban</a:t>
            </a:r>
            <a:r>
              <a:rPr lang="en-US" sz="2200" dirty="0" smtClean="0"/>
              <a:t> </a:t>
            </a:r>
            <a:r>
              <a:rPr lang="en-US" sz="2200" dirty="0"/>
              <a:t>12% </a:t>
            </a:r>
            <a:r>
              <a:rPr lang="en-US" sz="2200" dirty="0" err="1"/>
              <a:t>berada</a:t>
            </a:r>
            <a:r>
              <a:rPr lang="en-US" sz="2200" dirty="0"/>
              <a:t> </a:t>
            </a:r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dirty="0" err="1"/>
              <a:t>nilai</a:t>
            </a:r>
            <a:r>
              <a:rPr lang="en-US" sz="2200" dirty="0"/>
              <a:t> </a:t>
            </a:r>
            <a:r>
              <a:rPr lang="en-US" sz="2200" dirty="0" err="1"/>
              <a:t>linguistik</a:t>
            </a:r>
            <a:r>
              <a:rPr lang="en-US" sz="2200" dirty="0"/>
              <a:t> Dry </a:t>
            </a:r>
            <a:r>
              <a:rPr lang="en-US" sz="2200" dirty="0" err="1"/>
              <a:t>dan</a:t>
            </a:r>
            <a:r>
              <a:rPr lang="en-US" sz="2200" dirty="0"/>
              <a:t> Moist.</a:t>
            </a:r>
          </a:p>
          <a:p>
            <a:pPr marL="396875" lvl="1" indent="-342900">
              <a:buFont typeface="Wingdings" pitchFamily="2" charset="2"/>
              <a:buChar char="q"/>
            </a:pPr>
            <a:r>
              <a:rPr lang="en-US" sz="2200" dirty="0" err="1" smtClean="0"/>
              <a:t>Derajat</a:t>
            </a:r>
            <a:r>
              <a:rPr lang="en-US" sz="2200" dirty="0" smtClean="0"/>
              <a:t> </a:t>
            </a:r>
            <a:r>
              <a:rPr lang="en-US" sz="2200" dirty="0" err="1"/>
              <a:t>keanggotaan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Dry </a:t>
            </a:r>
            <a:r>
              <a:rPr lang="en-US" sz="2200" dirty="0" err="1"/>
              <a:t>dihitung</a:t>
            </a:r>
            <a:r>
              <a:rPr lang="en-US" sz="2200" dirty="0"/>
              <a:t> </a:t>
            </a:r>
            <a:r>
              <a:rPr lang="en-US" sz="2200" dirty="0" err="1"/>
              <a:t>menggunakan</a:t>
            </a:r>
            <a:r>
              <a:rPr lang="en-US" sz="2200" dirty="0"/>
              <a:t> </a:t>
            </a:r>
            <a:r>
              <a:rPr lang="en-US" sz="2200" dirty="0" err="1"/>
              <a:t>rumus</a:t>
            </a:r>
            <a:r>
              <a:rPr lang="en-US" sz="2200" dirty="0"/>
              <a:t>:</a:t>
            </a:r>
          </a:p>
          <a:p>
            <a:pPr marL="53975" lvl="2"/>
            <a:r>
              <a:rPr lang="en-US" sz="2400" b="1" dirty="0" smtClean="0"/>
              <a:t>	(d-x)/(</a:t>
            </a:r>
            <a:r>
              <a:rPr lang="en-US" sz="2400" b="1" dirty="0"/>
              <a:t>d-c), c &lt; x  </a:t>
            </a:r>
            <a:r>
              <a:rPr lang="en-US" sz="2400" b="1" dirty="0">
                <a:sym typeface="Symbol" pitchFamily="18" charset="2"/>
              </a:rPr>
              <a:t> </a:t>
            </a:r>
            <a:r>
              <a:rPr lang="en-US" sz="2400" b="1" dirty="0" smtClean="0">
                <a:sym typeface="Symbol" pitchFamily="18" charset="2"/>
              </a:rPr>
              <a:t>d, </a:t>
            </a:r>
            <a:r>
              <a:rPr lang="en-US" sz="2200" dirty="0" smtClean="0">
                <a:sym typeface="Symbol" pitchFamily="18" charset="2"/>
              </a:rPr>
              <a:t>di </a:t>
            </a:r>
            <a:r>
              <a:rPr lang="en-US" sz="2200" dirty="0" err="1">
                <a:sym typeface="Symbol" pitchFamily="18" charset="2"/>
              </a:rPr>
              <a:t>mana</a:t>
            </a:r>
            <a:r>
              <a:rPr lang="en-US" sz="2200" dirty="0">
                <a:sym typeface="Symbol" pitchFamily="18" charset="2"/>
              </a:rPr>
              <a:t> c=10, </a:t>
            </a:r>
            <a:r>
              <a:rPr lang="en-US" sz="2200" dirty="0" err="1">
                <a:sym typeface="Symbol" pitchFamily="18" charset="2"/>
              </a:rPr>
              <a:t>dan</a:t>
            </a:r>
            <a:r>
              <a:rPr lang="en-US" sz="2200" dirty="0">
                <a:sym typeface="Symbol" pitchFamily="18" charset="2"/>
              </a:rPr>
              <a:t> d=20.</a:t>
            </a:r>
          </a:p>
          <a:p>
            <a:pPr marL="53975" lvl="2"/>
            <a:r>
              <a:rPr lang="en-US" sz="2200" dirty="0" err="1">
                <a:sym typeface="Symbol" pitchFamily="18" charset="2"/>
              </a:rPr>
              <a:t>Sehingga</a:t>
            </a:r>
            <a:r>
              <a:rPr lang="en-US" sz="2200" dirty="0">
                <a:sym typeface="Symbol" pitchFamily="18" charset="2"/>
              </a:rPr>
              <a:t> </a:t>
            </a:r>
            <a:r>
              <a:rPr lang="en-US" sz="2200" dirty="0" err="1">
                <a:sym typeface="Symbol" pitchFamily="18" charset="2"/>
              </a:rPr>
              <a:t>derajat</a:t>
            </a:r>
            <a:r>
              <a:rPr lang="en-US" sz="2200" dirty="0">
                <a:sym typeface="Symbol" pitchFamily="18" charset="2"/>
              </a:rPr>
              <a:t> </a:t>
            </a:r>
            <a:r>
              <a:rPr lang="en-US" sz="2200" dirty="0" err="1">
                <a:sym typeface="Symbol" pitchFamily="18" charset="2"/>
              </a:rPr>
              <a:t>keanggotaan</a:t>
            </a:r>
            <a:r>
              <a:rPr lang="en-US" sz="2200" dirty="0">
                <a:sym typeface="Symbol" pitchFamily="18" charset="2"/>
              </a:rPr>
              <a:t> </a:t>
            </a:r>
            <a:r>
              <a:rPr lang="en-US" sz="2200" dirty="0" err="1">
                <a:sym typeface="Symbol" pitchFamily="18" charset="2"/>
              </a:rPr>
              <a:t>untuk</a:t>
            </a:r>
            <a:r>
              <a:rPr lang="en-US" sz="2200" dirty="0">
                <a:sym typeface="Symbol" pitchFamily="18" charset="2"/>
              </a:rPr>
              <a:t> Dry </a:t>
            </a:r>
            <a:r>
              <a:rPr lang="en-US" sz="2200" dirty="0" err="1">
                <a:sym typeface="Symbol" pitchFamily="18" charset="2"/>
              </a:rPr>
              <a:t>adalah</a:t>
            </a:r>
            <a:r>
              <a:rPr lang="en-US" sz="2200" dirty="0">
                <a:sym typeface="Symbol" pitchFamily="18" charset="2"/>
              </a:rPr>
              <a:t> </a:t>
            </a:r>
            <a:endParaRPr lang="en-US" sz="2200" dirty="0" smtClean="0">
              <a:sym typeface="Symbol" pitchFamily="18" charset="2"/>
            </a:endParaRPr>
          </a:p>
          <a:p>
            <a:pPr marL="53975" lvl="2"/>
            <a:endParaRPr lang="en-US" sz="800" dirty="0">
              <a:sym typeface="Symbol" pitchFamily="18" charset="2"/>
            </a:endParaRPr>
          </a:p>
          <a:p>
            <a:pPr marL="53975" lvl="2"/>
            <a:r>
              <a:rPr lang="en-US" sz="2200" b="1" dirty="0" smtClean="0">
                <a:sym typeface="Symbol" pitchFamily="18" charset="2"/>
              </a:rPr>
              <a:t>(20-12)/(</a:t>
            </a:r>
            <a:r>
              <a:rPr lang="en-US" sz="2200" b="1" dirty="0">
                <a:sym typeface="Symbol" pitchFamily="18" charset="2"/>
              </a:rPr>
              <a:t>20-10)=4/5</a:t>
            </a:r>
            <a:r>
              <a:rPr lang="en-US" sz="2200" b="1" dirty="0" smtClean="0">
                <a:sym typeface="Symbol" pitchFamily="18" charset="2"/>
              </a:rPr>
              <a:t>.</a:t>
            </a:r>
          </a:p>
          <a:p>
            <a:pPr marL="53975" lvl="2"/>
            <a:endParaRPr lang="en-US" sz="1000" b="1" dirty="0">
              <a:sym typeface="Symbol" pitchFamily="18" charset="2"/>
            </a:endParaRPr>
          </a:p>
          <a:p>
            <a:pPr marL="396875" lvl="1" indent="-342900">
              <a:buFont typeface="Wingdings" pitchFamily="2" charset="2"/>
              <a:buChar char="q"/>
            </a:pPr>
            <a:r>
              <a:rPr lang="en-US" sz="2200" dirty="0" err="1">
                <a:sym typeface="Symbol" pitchFamily="18" charset="2"/>
              </a:rPr>
              <a:t>Derajat</a:t>
            </a:r>
            <a:r>
              <a:rPr lang="en-US" sz="2200" dirty="0">
                <a:sym typeface="Symbol" pitchFamily="18" charset="2"/>
              </a:rPr>
              <a:t> </a:t>
            </a:r>
            <a:r>
              <a:rPr lang="en-US" sz="2200" dirty="0" err="1">
                <a:sym typeface="Symbol" pitchFamily="18" charset="2"/>
              </a:rPr>
              <a:t>keanggotaan</a:t>
            </a:r>
            <a:r>
              <a:rPr lang="en-US" sz="2200" dirty="0">
                <a:sym typeface="Symbol" pitchFamily="18" charset="2"/>
              </a:rPr>
              <a:t> </a:t>
            </a:r>
            <a:r>
              <a:rPr lang="en-US" sz="2200" dirty="0" err="1">
                <a:sym typeface="Symbol" pitchFamily="18" charset="2"/>
              </a:rPr>
              <a:t>untuk</a:t>
            </a:r>
            <a:r>
              <a:rPr lang="en-US" sz="2200" dirty="0">
                <a:sym typeface="Symbol" pitchFamily="18" charset="2"/>
              </a:rPr>
              <a:t> Moist </a:t>
            </a:r>
            <a:r>
              <a:rPr lang="en-US" sz="2200" dirty="0" err="1">
                <a:sym typeface="Symbol" pitchFamily="18" charset="2"/>
              </a:rPr>
              <a:t>dihitung</a:t>
            </a:r>
            <a:r>
              <a:rPr lang="en-US" sz="2200" dirty="0">
                <a:sym typeface="Symbol" pitchFamily="18" charset="2"/>
              </a:rPr>
              <a:t> </a:t>
            </a:r>
            <a:r>
              <a:rPr lang="en-US" sz="2200" dirty="0" err="1">
                <a:sym typeface="Symbol" pitchFamily="18" charset="2"/>
              </a:rPr>
              <a:t>dengan</a:t>
            </a:r>
            <a:r>
              <a:rPr lang="en-US" sz="2200" dirty="0">
                <a:sym typeface="Symbol" pitchFamily="18" charset="2"/>
              </a:rPr>
              <a:t> </a:t>
            </a:r>
            <a:r>
              <a:rPr lang="en-US" sz="2200" dirty="0" err="1">
                <a:sym typeface="Symbol" pitchFamily="18" charset="2"/>
              </a:rPr>
              <a:t>menggunakan</a:t>
            </a:r>
            <a:r>
              <a:rPr lang="en-US" sz="2200" dirty="0">
                <a:sym typeface="Symbol" pitchFamily="18" charset="2"/>
              </a:rPr>
              <a:t> </a:t>
            </a:r>
            <a:r>
              <a:rPr lang="en-US" sz="2200" dirty="0" err="1">
                <a:sym typeface="Symbol" pitchFamily="18" charset="2"/>
              </a:rPr>
              <a:t>rumus</a:t>
            </a:r>
            <a:r>
              <a:rPr lang="en-US" sz="2200" dirty="0">
                <a:sym typeface="Symbol" pitchFamily="18" charset="2"/>
              </a:rPr>
              <a:t>:</a:t>
            </a:r>
          </a:p>
          <a:p>
            <a:pPr marL="53975" lvl="2"/>
            <a:r>
              <a:rPr lang="en-US" sz="2200" b="1" dirty="0" smtClean="0">
                <a:sym typeface="Symbol" pitchFamily="18" charset="2"/>
              </a:rPr>
              <a:t>	</a:t>
            </a:r>
            <a:r>
              <a:rPr lang="en-US" sz="2400" b="1" dirty="0" smtClean="0">
                <a:sym typeface="Symbol" pitchFamily="18" charset="2"/>
              </a:rPr>
              <a:t>(</a:t>
            </a:r>
            <a:r>
              <a:rPr lang="en-US" sz="2400" b="1" dirty="0">
                <a:sym typeface="Symbol" pitchFamily="18" charset="2"/>
              </a:rPr>
              <a:t>x-a)/(b-a), a &lt; x &lt; </a:t>
            </a:r>
            <a:r>
              <a:rPr lang="en-US" sz="2400" b="1" dirty="0" smtClean="0">
                <a:sym typeface="Symbol" pitchFamily="18" charset="2"/>
              </a:rPr>
              <a:t>b</a:t>
            </a:r>
            <a:r>
              <a:rPr lang="en-US" sz="2200" b="1" dirty="0" smtClean="0">
                <a:sym typeface="Symbol" pitchFamily="18" charset="2"/>
              </a:rPr>
              <a:t>, </a:t>
            </a:r>
            <a:r>
              <a:rPr lang="en-US" sz="2200" dirty="0" smtClean="0">
                <a:sym typeface="Symbol" pitchFamily="18" charset="2"/>
              </a:rPr>
              <a:t>di </a:t>
            </a:r>
            <a:r>
              <a:rPr lang="en-US" sz="2200" dirty="0" err="1">
                <a:sym typeface="Symbol" pitchFamily="18" charset="2"/>
              </a:rPr>
              <a:t>mana</a:t>
            </a:r>
            <a:r>
              <a:rPr lang="en-US" sz="2200" dirty="0">
                <a:sym typeface="Symbol" pitchFamily="18" charset="2"/>
              </a:rPr>
              <a:t> a=10, </a:t>
            </a:r>
            <a:r>
              <a:rPr lang="en-US" sz="2200" dirty="0" err="1">
                <a:sym typeface="Symbol" pitchFamily="18" charset="2"/>
              </a:rPr>
              <a:t>dan</a:t>
            </a:r>
            <a:r>
              <a:rPr lang="en-US" sz="2200" dirty="0">
                <a:sym typeface="Symbol" pitchFamily="18" charset="2"/>
              </a:rPr>
              <a:t> b=20</a:t>
            </a:r>
            <a:r>
              <a:rPr lang="en-US" sz="2200" dirty="0" smtClean="0">
                <a:sym typeface="Symbol" pitchFamily="18" charset="2"/>
              </a:rPr>
              <a:t>.</a:t>
            </a:r>
          </a:p>
          <a:p>
            <a:pPr marL="53975" lvl="2"/>
            <a:endParaRPr lang="en-US" sz="800" dirty="0">
              <a:sym typeface="Symbol" pitchFamily="18" charset="2"/>
            </a:endParaRPr>
          </a:p>
          <a:p>
            <a:pPr marL="53975" lvl="2"/>
            <a:r>
              <a:rPr lang="en-US" sz="2200" dirty="0" err="1">
                <a:sym typeface="Symbol" pitchFamily="18" charset="2"/>
              </a:rPr>
              <a:t>Sehingga</a:t>
            </a:r>
            <a:r>
              <a:rPr lang="en-US" sz="2200" dirty="0">
                <a:sym typeface="Symbol" pitchFamily="18" charset="2"/>
              </a:rPr>
              <a:t> </a:t>
            </a:r>
            <a:r>
              <a:rPr lang="en-US" sz="2200" dirty="0" err="1">
                <a:sym typeface="Symbol" pitchFamily="18" charset="2"/>
              </a:rPr>
              <a:t>derajat</a:t>
            </a:r>
            <a:r>
              <a:rPr lang="en-US" sz="2200" dirty="0">
                <a:sym typeface="Symbol" pitchFamily="18" charset="2"/>
              </a:rPr>
              <a:t> </a:t>
            </a:r>
            <a:r>
              <a:rPr lang="en-US" sz="2200" dirty="0" err="1">
                <a:sym typeface="Symbol" pitchFamily="18" charset="2"/>
              </a:rPr>
              <a:t>keanggotaan</a:t>
            </a:r>
            <a:r>
              <a:rPr lang="en-US" sz="2200" dirty="0">
                <a:sym typeface="Symbol" pitchFamily="18" charset="2"/>
              </a:rPr>
              <a:t> Moist</a:t>
            </a:r>
            <a:r>
              <a:rPr lang="en-US" sz="2200" dirty="0" smtClean="0">
                <a:sym typeface="Symbol" pitchFamily="18" charset="2"/>
              </a:rPr>
              <a:t>= </a:t>
            </a:r>
            <a:r>
              <a:rPr lang="en-US" sz="2200" b="1" dirty="0" smtClean="0">
                <a:sym typeface="Symbol" pitchFamily="18" charset="2"/>
              </a:rPr>
              <a:t>(</a:t>
            </a:r>
            <a:r>
              <a:rPr lang="en-US" sz="2200" b="1" dirty="0">
                <a:sym typeface="Symbol" pitchFamily="18" charset="2"/>
              </a:rPr>
              <a:t>12-10)/(20-10)=1/5.</a:t>
            </a:r>
          </a:p>
        </p:txBody>
      </p:sp>
    </p:spTree>
    <p:extLst>
      <p:ext uri="{BB962C8B-B14F-4D97-AF65-F5344CB8AC3E}">
        <p14:creationId xmlns:p14="http://schemas.microsoft.com/office/powerpoint/2010/main" val="8458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smtClean="0">
                <a:solidFill>
                  <a:schemeClr val="bg1"/>
                </a:solidFill>
              </a:rPr>
              <a:t>Proses </a:t>
            </a:r>
            <a:r>
              <a:rPr lang="en-US" sz="3200" b="1" dirty="0" err="1" smtClean="0">
                <a:solidFill>
                  <a:schemeClr val="bg1"/>
                </a:solidFill>
              </a:rPr>
              <a:t>Fuzzifikasi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7" name="Rectangle 6"/>
          <p:cNvSpPr/>
          <p:nvPr/>
        </p:nvSpPr>
        <p:spPr>
          <a:xfrm>
            <a:off x="457199" y="1524000"/>
            <a:ext cx="79109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Jadi</a:t>
            </a:r>
            <a:r>
              <a:rPr lang="en-US" sz="2400" dirty="0"/>
              <a:t>, proses </a:t>
            </a:r>
            <a:r>
              <a:rPr lang="en-US" sz="2400" dirty="0" err="1"/>
              <a:t>fuzzification</a:t>
            </a:r>
            <a:r>
              <a:rPr lang="en-US" sz="2400" dirty="0"/>
              <a:t> </a:t>
            </a:r>
            <a:r>
              <a:rPr lang="en-US" sz="2400" dirty="0" err="1"/>
              <a:t>menghasilkan</a:t>
            </a:r>
            <a:r>
              <a:rPr lang="en-US" sz="2400" dirty="0"/>
              <a:t> </a:t>
            </a:r>
            <a:r>
              <a:rPr lang="en-US" sz="2400" dirty="0" err="1"/>
              <a:t>empat</a:t>
            </a:r>
            <a:r>
              <a:rPr lang="en-US" sz="2400" dirty="0"/>
              <a:t> fuzzy input: 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400" dirty="0" err="1"/>
              <a:t>Suhu</a:t>
            </a:r>
            <a:r>
              <a:rPr lang="en-US" sz="2400" dirty="0"/>
              <a:t> </a:t>
            </a:r>
            <a:r>
              <a:rPr lang="en-US" sz="2400" dirty="0" err="1"/>
              <a:t>Udara</a:t>
            </a:r>
            <a:r>
              <a:rPr lang="en-US" sz="2400" dirty="0"/>
              <a:t> = Warm (2/3) </a:t>
            </a:r>
            <a:r>
              <a:rPr lang="en-US" sz="2400" dirty="0" err="1"/>
              <a:t>dan</a:t>
            </a:r>
            <a:r>
              <a:rPr lang="en-US" sz="2400" dirty="0"/>
              <a:t> Hot(1/3)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400" dirty="0" err="1"/>
              <a:t>Kelembaban</a:t>
            </a:r>
            <a:r>
              <a:rPr lang="en-US" sz="2400" dirty="0"/>
              <a:t> </a:t>
            </a:r>
            <a:r>
              <a:rPr lang="en-US" sz="2400" dirty="0" err="1"/>
              <a:t>tanah</a:t>
            </a:r>
            <a:r>
              <a:rPr lang="en-US" sz="2400" dirty="0"/>
              <a:t> = Dry (4/5) </a:t>
            </a:r>
            <a:r>
              <a:rPr lang="en-US" sz="2400" dirty="0" err="1"/>
              <a:t>dan</a:t>
            </a:r>
            <a:r>
              <a:rPr lang="en-US" sz="2400" dirty="0"/>
              <a:t> Moist(1/5).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1677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smtClean="0">
                <a:solidFill>
                  <a:schemeClr val="bg1"/>
                </a:solidFill>
              </a:rPr>
              <a:t>Proses </a:t>
            </a:r>
            <a:r>
              <a:rPr lang="en-US" sz="3200" b="1" dirty="0" err="1" smtClean="0">
                <a:solidFill>
                  <a:schemeClr val="bg1"/>
                </a:solidFill>
              </a:rPr>
              <a:t>Inferensi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50125" y="1281544"/>
            <a:ext cx="7551738" cy="1008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FF00"/>
              </a:buClr>
              <a:buFont typeface="Wingdings" pitchFamily="2" charset="2"/>
              <a:buChar char="q"/>
            </a:pPr>
            <a:r>
              <a:rPr lang="en-US" sz="2400" dirty="0" err="1" smtClean="0"/>
              <a:t>Misalkan</a:t>
            </a:r>
            <a:r>
              <a:rPr lang="en-US" sz="2400" dirty="0" smtClean="0"/>
              <a:t> </a:t>
            </a:r>
            <a:r>
              <a:rPr lang="en-US" sz="2400" dirty="0" err="1" smtClean="0"/>
              <a:t>aturan</a:t>
            </a:r>
            <a:r>
              <a:rPr lang="en-US" sz="2400" dirty="0" smtClean="0"/>
              <a:t> fuzzy </a:t>
            </a:r>
            <a:r>
              <a:rPr lang="en-US" sz="2400" dirty="0" err="1" smtClean="0"/>
              <a:t>didefinisikan</a:t>
            </a:r>
            <a:r>
              <a:rPr lang="en-US" sz="2400" dirty="0" smtClean="0"/>
              <a:t> </a:t>
            </a:r>
            <a:r>
              <a:rPr lang="en-US" sz="2400" dirty="0" err="1" smtClean="0"/>
              <a:t>sebagai</a:t>
            </a:r>
            <a:r>
              <a:rPr lang="en-US" sz="2400" dirty="0" smtClean="0"/>
              <a:t> berikut:24</a:t>
            </a:r>
          </a:p>
          <a:p>
            <a:pPr>
              <a:buClr>
                <a:srgbClr val="FFFF00"/>
              </a:buClr>
              <a:buFont typeface="Wingdings" pitchFamily="2" charset="2"/>
              <a:buChar char="q"/>
            </a:pPr>
            <a:endParaRPr lang="th-TH" sz="2400" dirty="0" smtClean="0"/>
          </a:p>
        </p:txBody>
      </p:sp>
      <p:pic>
        <p:nvPicPr>
          <p:cNvPr id="14" name="Picture 4" descr="Image-3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8" t="5702" r="7140" b="20363"/>
          <a:stretch>
            <a:fillRect/>
          </a:stretch>
        </p:blipFill>
        <p:spPr bwMode="auto">
          <a:xfrm>
            <a:off x="497952" y="1785576"/>
            <a:ext cx="7272338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00249" y="4284771"/>
            <a:ext cx="8077200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US" sz="1000" dirty="0" smtClean="0"/>
          </a:p>
          <a:p>
            <a:pPr marL="342900" indent="-342900">
              <a:buClr>
                <a:srgbClr val="FFFF00"/>
              </a:buClr>
              <a:buFont typeface="Wingdings" pitchFamily="2" charset="2"/>
              <a:buChar char="q"/>
            </a:pPr>
            <a:r>
              <a:rPr lang="en-US" sz="2200" dirty="0" err="1" smtClean="0"/>
              <a:t>Didapatkan</a:t>
            </a:r>
            <a:r>
              <a:rPr lang="en-US" sz="2200" dirty="0" smtClean="0"/>
              <a:t> </a:t>
            </a:r>
            <a:r>
              <a:rPr lang="en-US" sz="2200" dirty="0"/>
              <a:t>3x5=15 </a:t>
            </a:r>
            <a:r>
              <a:rPr lang="en-US" sz="2200" dirty="0" err="1"/>
              <a:t>aturan</a:t>
            </a:r>
            <a:r>
              <a:rPr lang="en-US" sz="2200" dirty="0"/>
              <a:t> fuzzy, </a:t>
            </a:r>
            <a:r>
              <a:rPr lang="en-US" sz="2200" dirty="0" err="1"/>
              <a:t>yaitu</a:t>
            </a:r>
            <a:r>
              <a:rPr lang="en-US" sz="2200" dirty="0"/>
              <a:t>:</a:t>
            </a:r>
          </a:p>
          <a:p>
            <a:pPr lvl="1"/>
            <a:r>
              <a:rPr lang="en-US" sz="2200" dirty="0"/>
              <a:t>IF </a:t>
            </a:r>
            <a:r>
              <a:rPr lang="en-US" sz="2200" dirty="0" err="1"/>
              <a:t>Suhu</a:t>
            </a:r>
            <a:r>
              <a:rPr lang="en-US" sz="2200" dirty="0"/>
              <a:t>=Cold AND </a:t>
            </a:r>
            <a:r>
              <a:rPr lang="en-US" sz="2200" dirty="0" err="1"/>
              <a:t>Kelembaban</a:t>
            </a:r>
            <a:r>
              <a:rPr lang="en-US" sz="2200" dirty="0"/>
              <a:t>=Dry THEN       </a:t>
            </a:r>
            <a:r>
              <a:rPr lang="en-US" sz="2200" dirty="0" err="1"/>
              <a:t>Durasi</a:t>
            </a:r>
            <a:r>
              <a:rPr lang="en-US" sz="2200" dirty="0"/>
              <a:t>=Long</a:t>
            </a:r>
          </a:p>
          <a:p>
            <a:pPr lvl="1">
              <a:buFontTx/>
              <a:buNone/>
            </a:pPr>
            <a:r>
              <a:rPr lang="en-US" sz="2200" dirty="0"/>
              <a:t>	.</a:t>
            </a:r>
          </a:p>
          <a:p>
            <a:pPr lvl="1">
              <a:buFontTx/>
              <a:buNone/>
            </a:pPr>
            <a:r>
              <a:rPr lang="en-US" sz="2200" dirty="0"/>
              <a:t>	.</a:t>
            </a:r>
          </a:p>
          <a:p>
            <a:pPr lvl="1">
              <a:buFontTx/>
              <a:buNone/>
            </a:pPr>
            <a:r>
              <a:rPr lang="en-US" sz="2200" dirty="0"/>
              <a:t>	.</a:t>
            </a:r>
          </a:p>
          <a:p>
            <a:pPr lvl="1"/>
            <a:r>
              <a:rPr lang="en-US" sz="2200" dirty="0"/>
              <a:t>IF </a:t>
            </a:r>
            <a:r>
              <a:rPr lang="en-US" sz="2200" dirty="0" err="1"/>
              <a:t>Suhu</a:t>
            </a:r>
            <a:r>
              <a:rPr lang="en-US" sz="2200" dirty="0"/>
              <a:t>=Hot AND </a:t>
            </a:r>
            <a:r>
              <a:rPr lang="en-US" sz="2200" dirty="0" err="1"/>
              <a:t>Kelembaban</a:t>
            </a:r>
            <a:r>
              <a:rPr lang="en-US" sz="2200" dirty="0"/>
              <a:t>=wet THEN       </a:t>
            </a:r>
            <a:r>
              <a:rPr lang="en-US" sz="2200" dirty="0" err="1" smtClean="0"/>
              <a:t>Durasi</a:t>
            </a:r>
            <a:r>
              <a:rPr lang="en-US" sz="2200" dirty="0" smtClean="0"/>
              <a:t>=Short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7982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smtClean="0">
                <a:solidFill>
                  <a:schemeClr val="bg1"/>
                </a:solidFill>
              </a:rPr>
              <a:t>Proses </a:t>
            </a:r>
            <a:r>
              <a:rPr lang="en-US" sz="3200" b="1" dirty="0" err="1" smtClean="0">
                <a:solidFill>
                  <a:schemeClr val="bg1"/>
                </a:solidFill>
              </a:rPr>
              <a:t>Inferensi</a:t>
            </a:r>
            <a:r>
              <a:rPr lang="en-US" sz="3200" b="1" dirty="0" smtClean="0">
                <a:solidFill>
                  <a:schemeClr val="bg1"/>
                </a:solidFill>
              </a:rPr>
              <a:t> - </a:t>
            </a:r>
            <a:r>
              <a:rPr lang="en-US" sz="3200" b="1" dirty="0" err="1" smtClean="0">
                <a:solidFill>
                  <a:schemeClr val="bg1"/>
                </a:solidFill>
              </a:rPr>
              <a:t>Mamdani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66255" y="1414463"/>
            <a:ext cx="7551738" cy="215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FF00"/>
              </a:buClr>
              <a:buFont typeface="Wingdings" pitchFamily="2" charset="2"/>
              <a:buChar char="q"/>
            </a:pPr>
            <a:r>
              <a:rPr lang="en-US" sz="2400" dirty="0" err="1" smtClean="0"/>
              <a:t>Jika</a:t>
            </a:r>
            <a:r>
              <a:rPr lang="en-US" sz="2400" dirty="0" smtClean="0"/>
              <a:t> </a:t>
            </a:r>
            <a:r>
              <a:rPr lang="en-US" sz="2400" dirty="0" err="1" smtClean="0"/>
              <a:t>menggunakan</a:t>
            </a:r>
            <a:r>
              <a:rPr lang="en-US" sz="2400" dirty="0" smtClean="0"/>
              <a:t> Model </a:t>
            </a:r>
            <a:r>
              <a:rPr lang="en-US" sz="2400" dirty="0" err="1" smtClean="0"/>
              <a:t>Mamdani</a:t>
            </a:r>
            <a:r>
              <a:rPr lang="en-US" sz="2400" dirty="0" smtClean="0"/>
              <a:t>, </a:t>
            </a:r>
            <a:r>
              <a:rPr lang="en-US" sz="2400" dirty="0" err="1" smtClean="0"/>
              <a:t>dapat</a:t>
            </a:r>
            <a:r>
              <a:rPr lang="en-US" sz="2400" dirty="0" smtClean="0"/>
              <a:t> </a:t>
            </a:r>
            <a:r>
              <a:rPr lang="en-US" sz="2400" dirty="0" err="1" smtClean="0"/>
              <a:t>digunakan</a:t>
            </a:r>
            <a:r>
              <a:rPr lang="en-US" sz="2400" dirty="0" smtClean="0"/>
              <a:t> </a:t>
            </a:r>
            <a:r>
              <a:rPr lang="en-US" sz="2400" dirty="0" err="1" smtClean="0"/>
              <a:t>cara</a:t>
            </a:r>
            <a:r>
              <a:rPr lang="en-US" sz="2400" dirty="0" smtClean="0"/>
              <a:t> </a:t>
            </a:r>
            <a:r>
              <a:rPr lang="en-US" sz="2400" dirty="0" err="1" smtClean="0"/>
              <a:t>inferensi</a:t>
            </a:r>
            <a:r>
              <a:rPr lang="en-US" sz="2400" dirty="0" smtClean="0"/>
              <a:t> clipping (Min-Max)</a:t>
            </a:r>
          </a:p>
        </p:txBody>
      </p:sp>
      <p:pic>
        <p:nvPicPr>
          <p:cNvPr id="8" name="Picture 4" descr="Image-3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9" t="2522" r="48921" b="10472"/>
          <a:stretch/>
        </p:blipFill>
        <p:spPr bwMode="auto">
          <a:xfrm>
            <a:off x="648856" y="2667000"/>
            <a:ext cx="3167856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69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smtClean="0">
                <a:solidFill>
                  <a:schemeClr val="bg1"/>
                </a:solidFill>
              </a:rPr>
              <a:t>Proses </a:t>
            </a:r>
            <a:r>
              <a:rPr lang="en-US" sz="3200" b="1" dirty="0" err="1" smtClean="0">
                <a:solidFill>
                  <a:schemeClr val="bg1"/>
                </a:solidFill>
              </a:rPr>
              <a:t>Inferensi</a:t>
            </a:r>
            <a:r>
              <a:rPr lang="en-US" sz="3200" b="1" dirty="0" smtClean="0">
                <a:solidFill>
                  <a:schemeClr val="bg1"/>
                </a:solidFill>
              </a:rPr>
              <a:t> - </a:t>
            </a:r>
            <a:r>
              <a:rPr lang="en-US" sz="3200" b="1" dirty="0" err="1" smtClean="0">
                <a:solidFill>
                  <a:schemeClr val="bg1"/>
                </a:solidFill>
              </a:rPr>
              <a:t>Mamdani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6" name="Rectangle 5"/>
          <p:cNvSpPr/>
          <p:nvPr/>
        </p:nvSpPr>
        <p:spPr>
          <a:xfrm>
            <a:off x="152400" y="1263792"/>
            <a:ext cx="8077200" cy="264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300" dirty="0" smtClean="0"/>
              <a:t>Proses </a:t>
            </a:r>
            <a:r>
              <a:rPr lang="en-US" sz="2300" dirty="0" err="1" smtClean="0"/>
              <a:t>Inferensi</a:t>
            </a:r>
            <a:r>
              <a:rPr lang="en-US" sz="2300" dirty="0" smtClean="0"/>
              <a:t> Clipping (Min-Max):</a:t>
            </a:r>
          </a:p>
          <a:p>
            <a:pPr>
              <a:lnSpc>
                <a:spcPct val="90000"/>
              </a:lnSpc>
            </a:pPr>
            <a:endParaRPr lang="en-US" sz="2300" dirty="0" smtClean="0"/>
          </a:p>
          <a:p>
            <a:pPr marL="342900" indent="-342900">
              <a:lnSpc>
                <a:spcPct val="90000"/>
              </a:lnSpc>
              <a:buClr>
                <a:srgbClr val="FFFF00"/>
              </a:buClr>
              <a:buFont typeface="Wingdings" pitchFamily="2" charset="2"/>
              <a:buChar char="q"/>
            </a:pPr>
            <a:r>
              <a:rPr lang="en-US" sz="2300" dirty="0" smtClean="0"/>
              <a:t>MIN</a:t>
            </a:r>
            <a:r>
              <a:rPr lang="en-US" sz="2300" dirty="0" smtClean="0">
                <a:sym typeface="Wingdings" pitchFamily="2" charset="2"/>
              </a:rPr>
              <a:t> </a:t>
            </a:r>
            <a:r>
              <a:rPr lang="en-US" sz="2300" dirty="0" err="1" smtClean="0"/>
              <a:t>Gunakan</a:t>
            </a:r>
            <a:r>
              <a:rPr lang="en-US" sz="2300" dirty="0" smtClean="0"/>
              <a:t> </a:t>
            </a:r>
            <a:r>
              <a:rPr lang="en-US" sz="2300" dirty="0" err="1"/>
              <a:t>aturan</a:t>
            </a:r>
            <a:r>
              <a:rPr lang="en-US" sz="2300" dirty="0"/>
              <a:t> Conjunction (</a:t>
            </a:r>
            <a:r>
              <a:rPr lang="en-US" sz="2300" dirty="0">
                <a:sym typeface="Symbol" pitchFamily="18" charset="2"/>
              </a:rPr>
              <a:t>) </a:t>
            </a:r>
            <a:r>
              <a:rPr lang="en-US" sz="2300" dirty="0" err="1">
                <a:sym typeface="Symbol" pitchFamily="18" charset="2"/>
              </a:rPr>
              <a:t>dengan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memilih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derajat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keanggotaan</a:t>
            </a:r>
            <a:r>
              <a:rPr lang="en-US" sz="2300" dirty="0">
                <a:sym typeface="Symbol" pitchFamily="18" charset="2"/>
              </a:rPr>
              <a:t> minimum </a:t>
            </a:r>
            <a:r>
              <a:rPr lang="en-US" sz="2300" dirty="0" err="1">
                <a:sym typeface="Symbol" pitchFamily="18" charset="2"/>
              </a:rPr>
              <a:t>dari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nilai-nilai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linguistik</a:t>
            </a:r>
            <a:r>
              <a:rPr lang="en-US" sz="2300" dirty="0">
                <a:sym typeface="Symbol" pitchFamily="18" charset="2"/>
              </a:rPr>
              <a:t> yang </a:t>
            </a:r>
            <a:r>
              <a:rPr lang="en-US" sz="2300" dirty="0" err="1">
                <a:sym typeface="Symbol" pitchFamily="18" charset="2"/>
              </a:rPr>
              <a:t>dihubungkan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oleh</a:t>
            </a:r>
            <a:r>
              <a:rPr lang="en-US" sz="2300" dirty="0">
                <a:sym typeface="Symbol" pitchFamily="18" charset="2"/>
              </a:rPr>
              <a:t>  </a:t>
            </a:r>
            <a:r>
              <a:rPr lang="en-US" sz="2300" dirty="0" err="1">
                <a:sym typeface="Symbol" pitchFamily="18" charset="2"/>
              </a:rPr>
              <a:t>dan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lakukan</a:t>
            </a:r>
            <a:r>
              <a:rPr lang="en-US" sz="2300" dirty="0">
                <a:sym typeface="Symbol" pitchFamily="18" charset="2"/>
              </a:rPr>
              <a:t> clipping </a:t>
            </a:r>
            <a:r>
              <a:rPr lang="en-US" sz="2300" dirty="0" err="1">
                <a:sym typeface="Symbol" pitchFamily="18" charset="2"/>
              </a:rPr>
              <a:t>pada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fungsi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keanggotaan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trapesium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untuk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Durasi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Penyiraman</a:t>
            </a:r>
            <a:r>
              <a:rPr lang="en-US" sz="2300" dirty="0">
                <a:sym typeface="Symbol" pitchFamily="18" charset="2"/>
              </a:rPr>
              <a:t>, </a:t>
            </a:r>
            <a:r>
              <a:rPr lang="en-US" sz="2300" dirty="0" err="1">
                <a:sym typeface="Symbol" pitchFamily="18" charset="2"/>
              </a:rPr>
              <a:t>sehingga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diperoleh</a:t>
            </a:r>
            <a:r>
              <a:rPr lang="en-US" sz="2300" dirty="0">
                <a:sym typeface="Symbol" pitchFamily="18" charset="2"/>
              </a:rPr>
              <a:t>:</a:t>
            </a:r>
          </a:p>
          <a:p>
            <a:pPr lvl="1">
              <a:lnSpc>
                <a:spcPct val="90000"/>
              </a:lnSpc>
            </a:pPr>
            <a:endParaRPr lang="en-US" sz="23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485633" y="3657600"/>
            <a:ext cx="7315200" cy="252992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2200" dirty="0"/>
              <a:t>IF </a:t>
            </a:r>
            <a:r>
              <a:rPr lang="en-US" sz="2200" dirty="0" err="1"/>
              <a:t>Suhu</a:t>
            </a:r>
            <a:r>
              <a:rPr lang="en-US" sz="2200" dirty="0"/>
              <a:t> is Warm (2/3) AND </a:t>
            </a:r>
            <a:r>
              <a:rPr lang="en-US" sz="2200" dirty="0" err="1"/>
              <a:t>Kelembaban</a:t>
            </a:r>
            <a:r>
              <a:rPr lang="en-US" sz="2200" dirty="0"/>
              <a:t> is Dry (4/5) THEN </a:t>
            </a:r>
            <a:r>
              <a:rPr lang="en-US" sz="2200" dirty="0" err="1"/>
              <a:t>Durasi</a:t>
            </a:r>
            <a:r>
              <a:rPr lang="en-US" sz="2200" dirty="0"/>
              <a:t> is Long (2/3) </a:t>
            </a:r>
          </a:p>
          <a:p>
            <a:pPr marL="342900" lvl="1" indent="-342900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2200" dirty="0"/>
              <a:t>IF </a:t>
            </a:r>
            <a:r>
              <a:rPr lang="en-US" sz="2200" dirty="0" err="1"/>
              <a:t>Suhu</a:t>
            </a:r>
            <a:r>
              <a:rPr lang="en-US" sz="2200" dirty="0"/>
              <a:t> is Warm (2/3) AND </a:t>
            </a:r>
            <a:r>
              <a:rPr lang="en-US" sz="2200" dirty="0" err="1"/>
              <a:t>Kelembaban</a:t>
            </a:r>
            <a:r>
              <a:rPr lang="en-US" sz="2200" dirty="0"/>
              <a:t> is Moist (1/5) THEN </a:t>
            </a:r>
            <a:r>
              <a:rPr lang="en-US" sz="2200" dirty="0" err="1"/>
              <a:t>Durasi</a:t>
            </a:r>
            <a:r>
              <a:rPr lang="en-US" sz="2200" dirty="0"/>
              <a:t> is Medium (1/5) </a:t>
            </a:r>
          </a:p>
          <a:p>
            <a:pPr marL="342900" lvl="1" indent="-342900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2200" dirty="0"/>
              <a:t>IF </a:t>
            </a:r>
            <a:r>
              <a:rPr lang="en-US" sz="2200" dirty="0" err="1"/>
              <a:t>Suhu</a:t>
            </a:r>
            <a:r>
              <a:rPr lang="en-US" sz="2200" dirty="0"/>
              <a:t> is Hot (1/3) AND </a:t>
            </a:r>
            <a:r>
              <a:rPr lang="en-US" sz="2200" dirty="0" err="1"/>
              <a:t>Kelembaban</a:t>
            </a:r>
            <a:r>
              <a:rPr lang="en-US" sz="2200" dirty="0"/>
              <a:t> is Dry (4/5) THEN  </a:t>
            </a:r>
            <a:r>
              <a:rPr lang="en-US" sz="2200" dirty="0" err="1"/>
              <a:t>Durasi</a:t>
            </a:r>
            <a:r>
              <a:rPr lang="en-US" sz="2200" dirty="0"/>
              <a:t> is Long (1/3) </a:t>
            </a:r>
          </a:p>
          <a:p>
            <a:pPr marL="342900" lvl="1" indent="-342900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2200" dirty="0"/>
              <a:t>IF </a:t>
            </a:r>
            <a:r>
              <a:rPr lang="en-US" sz="2200" dirty="0" err="1"/>
              <a:t>Suhu</a:t>
            </a:r>
            <a:r>
              <a:rPr lang="en-US" sz="2200" dirty="0"/>
              <a:t> is Hot (1/3) AND </a:t>
            </a:r>
            <a:r>
              <a:rPr lang="en-US" sz="2200" dirty="0" err="1"/>
              <a:t>Kelembaban</a:t>
            </a:r>
            <a:r>
              <a:rPr lang="en-US" sz="2200" dirty="0"/>
              <a:t> is Moist (1/5) THEN </a:t>
            </a:r>
            <a:r>
              <a:rPr lang="en-US" sz="2200" dirty="0" err="1"/>
              <a:t>Durasi</a:t>
            </a:r>
            <a:r>
              <a:rPr lang="en-US" sz="2200" dirty="0"/>
              <a:t> is Medium (1/5) </a:t>
            </a:r>
            <a:endParaRPr lang="th-TH" sz="2200" dirty="0"/>
          </a:p>
        </p:txBody>
      </p:sp>
    </p:spTree>
    <p:extLst>
      <p:ext uri="{BB962C8B-B14F-4D97-AF65-F5344CB8AC3E}">
        <p14:creationId xmlns:p14="http://schemas.microsoft.com/office/powerpoint/2010/main" val="422743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smtClean="0">
                <a:solidFill>
                  <a:schemeClr val="bg1"/>
                </a:solidFill>
              </a:rPr>
              <a:t>Proses </a:t>
            </a:r>
            <a:r>
              <a:rPr lang="en-US" sz="3200" b="1" dirty="0" err="1" smtClean="0">
                <a:solidFill>
                  <a:schemeClr val="bg1"/>
                </a:solidFill>
              </a:rPr>
              <a:t>Inferensi</a:t>
            </a:r>
            <a:r>
              <a:rPr lang="en-US" sz="3200" b="1" dirty="0" smtClean="0">
                <a:solidFill>
                  <a:schemeClr val="bg1"/>
                </a:solidFill>
              </a:rPr>
              <a:t> - </a:t>
            </a:r>
            <a:r>
              <a:rPr lang="en-US" sz="3200" b="1" dirty="0" err="1" smtClean="0">
                <a:solidFill>
                  <a:schemeClr val="bg1"/>
                </a:solidFill>
              </a:rPr>
              <a:t>Mamdani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7" name="Rectangle 6"/>
          <p:cNvSpPr/>
          <p:nvPr/>
        </p:nvSpPr>
        <p:spPr>
          <a:xfrm>
            <a:off x="180110" y="1263792"/>
            <a:ext cx="8077200" cy="4187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300" dirty="0" smtClean="0"/>
              <a:t>Proses </a:t>
            </a:r>
            <a:r>
              <a:rPr lang="en-US" sz="2300" dirty="0" err="1" smtClean="0"/>
              <a:t>Inferensi</a:t>
            </a:r>
            <a:r>
              <a:rPr lang="en-US" sz="2300" dirty="0" smtClean="0"/>
              <a:t> Clipping (Min-Max):</a:t>
            </a:r>
          </a:p>
          <a:p>
            <a:pPr>
              <a:lnSpc>
                <a:spcPct val="90000"/>
              </a:lnSpc>
            </a:pPr>
            <a:endParaRPr lang="en-US" sz="2300" dirty="0" smtClean="0"/>
          </a:p>
          <a:p>
            <a:pPr marL="342900" indent="-342900">
              <a:buClr>
                <a:srgbClr val="FFFF00"/>
              </a:buClr>
              <a:buFont typeface="Wingdings" pitchFamily="2" charset="2"/>
              <a:buChar char="q"/>
            </a:pPr>
            <a:r>
              <a:rPr lang="en-US" sz="2300" dirty="0" err="1"/>
              <a:t>Gunakan</a:t>
            </a:r>
            <a:r>
              <a:rPr lang="en-US" sz="2300" dirty="0"/>
              <a:t> </a:t>
            </a:r>
            <a:r>
              <a:rPr lang="en-US" sz="2300" dirty="0" err="1"/>
              <a:t>aturan</a:t>
            </a:r>
            <a:r>
              <a:rPr lang="en-US" sz="2300" dirty="0"/>
              <a:t> Disjunction (</a:t>
            </a:r>
            <a:r>
              <a:rPr lang="en-US" sz="2300" dirty="0">
                <a:sym typeface="Symbol" pitchFamily="18" charset="2"/>
              </a:rPr>
              <a:t>) </a:t>
            </a:r>
            <a:r>
              <a:rPr lang="en-US" sz="2300" dirty="0" err="1">
                <a:sym typeface="Symbol" pitchFamily="18" charset="2"/>
              </a:rPr>
              <a:t>dengan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memilih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derajat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keanggotaan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maksimum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dari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nilai-nilai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linguistik</a:t>
            </a:r>
            <a:r>
              <a:rPr lang="en-US" sz="2300" dirty="0">
                <a:sym typeface="Symbol" pitchFamily="18" charset="2"/>
              </a:rPr>
              <a:t> yang </a:t>
            </a:r>
            <a:r>
              <a:rPr lang="en-US" sz="2300" dirty="0" err="1">
                <a:sym typeface="Symbol" pitchFamily="18" charset="2"/>
              </a:rPr>
              <a:t>dihubungkan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oleh</a:t>
            </a:r>
            <a:r>
              <a:rPr lang="en-US" sz="2300" dirty="0">
                <a:sym typeface="Symbol" pitchFamily="18" charset="2"/>
              </a:rPr>
              <a:t> </a:t>
            </a:r>
            <a:r>
              <a:rPr lang="en-US" sz="2300" dirty="0" smtClean="0">
                <a:sym typeface="Symbol" pitchFamily="18" charset="2"/>
              </a:rPr>
              <a:t>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1000" dirty="0">
              <a:sym typeface="Symbol" pitchFamily="18" charset="2"/>
            </a:endParaRPr>
          </a:p>
          <a:p>
            <a:pPr marL="684213" indent="-342900">
              <a:buFont typeface="Wingdings" pitchFamily="2" charset="2"/>
              <a:buChar char="à"/>
            </a:pPr>
            <a:r>
              <a:rPr lang="en-US" sz="2300" dirty="0" smtClean="0">
                <a:sym typeface="Symbol" pitchFamily="18" charset="2"/>
              </a:rPr>
              <a:t>Dari </a:t>
            </a:r>
            <a:r>
              <a:rPr lang="en-US" sz="2300" dirty="0">
                <a:sym typeface="Symbol" pitchFamily="18" charset="2"/>
              </a:rPr>
              <a:t>‘</a:t>
            </a:r>
            <a:r>
              <a:rPr lang="en-US" sz="2300" dirty="0" err="1">
                <a:sym typeface="Symbol" pitchFamily="18" charset="2"/>
              </a:rPr>
              <a:t>Durasi</a:t>
            </a:r>
            <a:r>
              <a:rPr lang="en-US" sz="2300" dirty="0">
                <a:sym typeface="Symbol" pitchFamily="18" charset="2"/>
              </a:rPr>
              <a:t> is Long (2/3)  </a:t>
            </a:r>
            <a:r>
              <a:rPr lang="en-US" sz="2300" dirty="0" err="1">
                <a:sym typeface="Symbol" pitchFamily="18" charset="2"/>
              </a:rPr>
              <a:t>Durasi</a:t>
            </a:r>
            <a:r>
              <a:rPr lang="en-US" sz="2300" dirty="0">
                <a:sym typeface="Symbol" pitchFamily="18" charset="2"/>
              </a:rPr>
              <a:t> is Long (1/3)’ </a:t>
            </a:r>
            <a:r>
              <a:rPr lang="en-US" sz="2300" dirty="0" err="1">
                <a:sym typeface="Symbol" pitchFamily="18" charset="2"/>
              </a:rPr>
              <a:t>dihasilkan</a:t>
            </a:r>
            <a:r>
              <a:rPr lang="en-US" sz="2300" dirty="0">
                <a:sym typeface="Symbol" pitchFamily="18" charset="2"/>
              </a:rPr>
              <a:t> ‘</a:t>
            </a:r>
            <a:r>
              <a:rPr lang="en-US" sz="2300" dirty="0" err="1">
                <a:sym typeface="Symbol" pitchFamily="18" charset="2"/>
              </a:rPr>
              <a:t>Durasi</a:t>
            </a:r>
            <a:r>
              <a:rPr lang="en-US" sz="2300" dirty="0">
                <a:sym typeface="Symbol" pitchFamily="18" charset="2"/>
              </a:rPr>
              <a:t> is Long (2/3</a:t>
            </a:r>
            <a:r>
              <a:rPr lang="en-US" sz="2300" dirty="0" smtClean="0">
                <a:sym typeface="Symbol" pitchFamily="18" charset="2"/>
              </a:rPr>
              <a:t>)’.</a:t>
            </a:r>
          </a:p>
          <a:p>
            <a:pPr marL="684213" indent="-342900">
              <a:buFont typeface="Wingdings" pitchFamily="2" charset="2"/>
              <a:buChar char="à"/>
            </a:pPr>
            <a:endParaRPr lang="en-US" sz="1000" dirty="0">
              <a:sym typeface="Symbol" pitchFamily="18" charset="2"/>
            </a:endParaRPr>
          </a:p>
          <a:p>
            <a:pPr marL="341313"/>
            <a:r>
              <a:rPr lang="en-US" sz="2300" dirty="0" smtClean="0">
                <a:sym typeface="Wingdings" pitchFamily="2" charset="2"/>
              </a:rPr>
              <a:t> </a:t>
            </a:r>
            <a:r>
              <a:rPr lang="en-US" sz="2300" dirty="0" err="1" smtClean="0">
                <a:sym typeface="Symbol" pitchFamily="18" charset="2"/>
              </a:rPr>
              <a:t>Sedangkan</a:t>
            </a:r>
            <a:r>
              <a:rPr lang="en-US" sz="2300" dirty="0" smtClean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dari</a:t>
            </a:r>
            <a:r>
              <a:rPr lang="en-US" sz="2300" dirty="0">
                <a:sym typeface="Symbol" pitchFamily="18" charset="2"/>
              </a:rPr>
              <a:t> ‘</a:t>
            </a:r>
            <a:r>
              <a:rPr lang="en-US" sz="2300" dirty="0" err="1">
                <a:sym typeface="Symbol" pitchFamily="18" charset="2"/>
              </a:rPr>
              <a:t>Durasi</a:t>
            </a:r>
            <a:r>
              <a:rPr lang="en-US" sz="2300" dirty="0">
                <a:sym typeface="Symbol" pitchFamily="18" charset="2"/>
              </a:rPr>
              <a:t> is Medium (1/5)  ‘</a:t>
            </a:r>
            <a:r>
              <a:rPr lang="en-US" sz="2300" dirty="0" err="1">
                <a:sym typeface="Symbol" pitchFamily="18" charset="2"/>
              </a:rPr>
              <a:t>Durasi</a:t>
            </a:r>
            <a:r>
              <a:rPr lang="en-US" sz="2300" dirty="0">
                <a:sym typeface="Symbol" pitchFamily="18" charset="2"/>
              </a:rPr>
              <a:t> is Medium (1/5)  </a:t>
            </a:r>
            <a:r>
              <a:rPr lang="en-US" sz="2300" dirty="0" err="1">
                <a:sym typeface="Symbol" pitchFamily="18" charset="2"/>
              </a:rPr>
              <a:t>dihasilkan</a:t>
            </a:r>
            <a:r>
              <a:rPr lang="en-US" sz="2300" dirty="0">
                <a:sym typeface="Symbol" pitchFamily="18" charset="2"/>
              </a:rPr>
              <a:t> ‘</a:t>
            </a:r>
            <a:r>
              <a:rPr lang="en-US" sz="2300" dirty="0" err="1">
                <a:sym typeface="Symbol" pitchFamily="18" charset="2"/>
              </a:rPr>
              <a:t>Durasi</a:t>
            </a:r>
            <a:r>
              <a:rPr lang="en-US" sz="2300" dirty="0">
                <a:sym typeface="Symbol" pitchFamily="18" charset="2"/>
              </a:rPr>
              <a:t> is Medium (1/5) ‘</a:t>
            </a:r>
          </a:p>
          <a:p>
            <a:r>
              <a:rPr lang="en-US" sz="2300" dirty="0" err="1">
                <a:sym typeface="Symbol" pitchFamily="18" charset="2"/>
              </a:rPr>
              <a:t>Dengan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demikian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diperoleh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dua</a:t>
            </a:r>
            <a:r>
              <a:rPr lang="en-US" sz="2300" dirty="0">
                <a:sym typeface="Symbol" pitchFamily="18" charset="2"/>
              </a:rPr>
              <a:t> </a:t>
            </a:r>
            <a:r>
              <a:rPr lang="en-US" sz="2300" dirty="0" err="1">
                <a:sym typeface="Symbol" pitchFamily="18" charset="2"/>
              </a:rPr>
              <a:t>pernyataan</a:t>
            </a:r>
            <a:r>
              <a:rPr lang="en-US" sz="2300" dirty="0">
                <a:sym typeface="Symbol" pitchFamily="18" charset="2"/>
              </a:rPr>
              <a:t>: </a:t>
            </a:r>
          </a:p>
          <a:p>
            <a:pPr lvl="1">
              <a:lnSpc>
                <a:spcPct val="90000"/>
              </a:lnSpc>
            </a:pPr>
            <a:endParaRPr lang="en-US" sz="23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1018310" y="5415212"/>
            <a:ext cx="3657600" cy="8002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9250" lvl="1" indent="-342900">
              <a:buFont typeface="Wingdings" pitchFamily="2" charset="2"/>
              <a:buChar char="ü"/>
            </a:pPr>
            <a:r>
              <a:rPr lang="en-US" sz="2300" dirty="0" err="1">
                <a:sym typeface="Symbol" pitchFamily="18" charset="2"/>
              </a:rPr>
              <a:t>Durasi</a:t>
            </a:r>
            <a:r>
              <a:rPr lang="en-US" sz="2300" dirty="0">
                <a:sym typeface="Symbol" pitchFamily="18" charset="2"/>
              </a:rPr>
              <a:t> is Long (</a:t>
            </a:r>
            <a:r>
              <a:rPr lang="en-US" sz="2300" dirty="0" smtClean="0">
                <a:sym typeface="Symbol" pitchFamily="18" charset="2"/>
              </a:rPr>
              <a:t>2/3)</a:t>
            </a:r>
          </a:p>
          <a:p>
            <a:pPr marL="349250" lvl="1" indent="-342900">
              <a:buFont typeface="Wingdings" pitchFamily="2" charset="2"/>
              <a:buChar char="ü"/>
            </a:pPr>
            <a:r>
              <a:rPr lang="en-US" sz="2300" dirty="0" err="1" smtClean="0">
                <a:sym typeface="Symbol" pitchFamily="18" charset="2"/>
              </a:rPr>
              <a:t>Durasi</a:t>
            </a:r>
            <a:r>
              <a:rPr lang="en-US" sz="2300" dirty="0" smtClean="0">
                <a:sym typeface="Symbol" pitchFamily="18" charset="2"/>
              </a:rPr>
              <a:t> </a:t>
            </a:r>
            <a:r>
              <a:rPr lang="en-US" sz="2300" dirty="0">
                <a:sym typeface="Symbol" pitchFamily="18" charset="2"/>
              </a:rPr>
              <a:t>is Medium (1/5)</a:t>
            </a:r>
          </a:p>
        </p:txBody>
      </p:sp>
    </p:spTree>
    <p:extLst>
      <p:ext uri="{BB962C8B-B14F-4D97-AF65-F5344CB8AC3E}">
        <p14:creationId xmlns:p14="http://schemas.microsoft.com/office/powerpoint/2010/main" val="368214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smtClean="0">
                <a:solidFill>
                  <a:schemeClr val="bg1"/>
                </a:solidFill>
              </a:rPr>
              <a:t>Proses </a:t>
            </a:r>
            <a:r>
              <a:rPr lang="en-US" sz="3200" b="1" dirty="0" err="1" smtClean="0">
                <a:solidFill>
                  <a:schemeClr val="bg1"/>
                </a:solidFill>
              </a:rPr>
              <a:t>Inferensi</a:t>
            </a:r>
            <a:r>
              <a:rPr lang="en-US" sz="3200" b="1" dirty="0" smtClean="0">
                <a:solidFill>
                  <a:schemeClr val="bg1"/>
                </a:solidFill>
              </a:rPr>
              <a:t> - </a:t>
            </a:r>
            <a:r>
              <a:rPr lang="en-US" sz="3200" b="1" dirty="0" err="1" smtClean="0">
                <a:solidFill>
                  <a:schemeClr val="bg1"/>
                </a:solidFill>
              </a:rPr>
              <a:t>Sugeno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04800" y="1268413"/>
            <a:ext cx="8027987" cy="2592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FF00"/>
              </a:buClr>
              <a:buFont typeface="Wingdings" pitchFamily="2" charset="2"/>
              <a:buChar char="q"/>
            </a:pPr>
            <a:r>
              <a:rPr lang="en-US" sz="2100" dirty="0" smtClean="0"/>
              <a:t>Model </a:t>
            </a:r>
            <a:r>
              <a:rPr lang="en-US" sz="2100" dirty="0" err="1" smtClean="0"/>
              <a:t>Sugeno</a:t>
            </a:r>
            <a:r>
              <a:rPr lang="en-US" sz="2100" dirty="0" smtClean="0"/>
              <a:t> </a:t>
            </a:r>
            <a:r>
              <a:rPr lang="en-US" sz="2100" dirty="0" err="1" smtClean="0"/>
              <a:t>menggunakan</a:t>
            </a:r>
            <a:r>
              <a:rPr lang="en-US" sz="2100" dirty="0" smtClean="0"/>
              <a:t> </a:t>
            </a:r>
            <a:r>
              <a:rPr lang="en-US" sz="2100" dirty="0" err="1" smtClean="0"/>
              <a:t>fungsi</a:t>
            </a:r>
            <a:r>
              <a:rPr lang="en-US" sz="2100" dirty="0" smtClean="0"/>
              <a:t> </a:t>
            </a:r>
            <a:r>
              <a:rPr lang="en-US" sz="2100" dirty="0" err="1" smtClean="0"/>
              <a:t>keanggotaan</a:t>
            </a:r>
            <a:r>
              <a:rPr lang="en-US" sz="2100" dirty="0" smtClean="0"/>
              <a:t> yang </a:t>
            </a:r>
            <a:r>
              <a:rPr lang="en-US" sz="2100" dirty="0" err="1" smtClean="0"/>
              <a:t>lebih</a:t>
            </a:r>
            <a:r>
              <a:rPr lang="en-US" sz="2100" dirty="0" smtClean="0"/>
              <a:t> </a:t>
            </a:r>
            <a:r>
              <a:rPr lang="en-US" sz="2100" dirty="0" err="1" smtClean="0"/>
              <a:t>sederhana</a:t>
            </a:r>
            <a:r>
              <a:rPr lang="en-US" sz="2100" dirty="0" smtClean="0"/>
              <a:t> </a:t>
            </a:r>
            <a:r>
              <a:rPr lang="en-US" sz="2100" dirty="0" err="1" smtClean="0"/>
              <a:t>dibandingkan</a:t>
            </a:r>
            <a:r>
              <a:rPr lang="en-US" sz="2100" dirty="0" smtClean="0"/>
              <a:t> Model </a:t>
            </a:r>
            <a:r>
              <a:rPr lang="en-US" sz="2100" dirty="0" err="1" smtClean="0"/>
              <a:t>Mamdani</a:t>
            </a:r>
            <a:r>
              <a:rPr lang="en-US" sz="2100" dirty="0" smtClean="0"/>
              <a:t>.</a:t>
            </a:r>
          </a:p>
          <a:p>
            <a:pPr>
              <a:buClr>
                <a:srgbClr val="FFFF00"/>
              </a:buClr>
              <a:buFont typeface="Wingdings" pitchFamily="2" charset="2"/>
              <a:buChar char="q"/>
            </a:pPr>
            <a:r>
              <a:rPr lang="en-US" sz="2100" dirty="0" err="1" smtClean="0"/>
              <a:t>Fungsi</a:t>
            </a:r>
            <a:r>
              <a:rPr lang="en-US" sz="2100" dirty="0" smtClean="0"/>
              <a:t> </a:t>
            </a:r>
            <a:r>
              <a:rPr lang="en-US" sz="2100" dirty="0" err="1" smtClean="0"/>
              <a:t>keanggotaan</a:t>
            </a:r>
            <a:r>
              <a:rPr lang="en-US" sz="2100" dirty="0" smtClean="0"/>
              <a:t> </a:t>
            </a:r>
            <a:r>
              <a:rPr lang="en-US" sz="2100" dirty="0" err="1" smtClean="0"/>
              <a:t>tersebut</a:t>
            </a:r>
            <a:r>
              <a:rPr lang="en-US" sz="2100" dirty="0" smtClean="0"/>
              <a:t> </a:t>
            </a:r>
            <a:r>
              <a:rPr lang="en-US" sz="2100" dirty="0" err="1" smtClean="0"/>
              <a:t>adalah</a:t>
            </a:r>
            <a:r>
              <a:rPr lang="en-US" sz="2100" dirty="0" smtClean="0"/>
              <a:t> Singleton, </a:t>
            </a:r>
            <a:r>
              <a:rPr lang="en-US" sz="2100" dirty="0" err="1" smtClean="0"/>
              <a:t>yaitu</a:t>
            </a:r>
            <a:r>
              <a:rPr lang="en-US" sz="2100" dirty="0" smtClean="0"/>
              <a:t> </a:t>
            </a:r>
            <a:r>
              <a:rPr lang="en-US" sz="2100" dirty="0" err="1" smtClean="0"/>
              <a:t>fungsi</a:t>
            </a:r>
            <a:r>
              <a:rPr lang="en-US" sz="2100" dirty="0" smtClean="0"/>
              <a:t> </a:t>
            </a:r>
            <a:r>
              <a:rPr lang="en-US" sz="2100" dirty="0" err="1" smtClean="0"/>
              <a:t>keanggotaan</a:t>
            </a:r>
            <a:r>
              <a:rPr lang="en-US" sz="2100" dirty="0" smtClean="0"/>
              <a:t> yang </a:t>
            </a:r>
            <a:r>
              <a:rPr lang="en-US" sz="2100" dirty="0" err="1" smtClean="0"/>
              <a:t>memiliki</a:t>
            </a:r>
            <a:r>
              <a:rPr lang="en-US" sz="2100" dirty="0" smtClean="0"/>
              <a:t> </a:t>
            </a:r>
            <a:r>
              <a:rPr lang="en-US" sz="2100" dirty="0" err="1" smtClean="0"/>
              <a:t>derajat</a:t>
            </a:r>
            <a:r>
              <a:rPr lang="en-US" sz="2100" dirty="0" smtClean="0"/>
              <a:t> </a:t>
            </a:r>
            <a:r>
              <a:rPr lang="en-US" sz="2100" dirty="0" err="1" smtClean="0"/>
              <a:t>keanggotaan</a:t>
            </a:r>
            <a:r>
              <a:rPr lang="en-US" sz="2100" dirty="0" smtClean="0"/>
              <a:t> 1 </a:t>
            </a:r>
            <a:r>
              <a:rPr lang="en-US" sz="2100" dirty="0" err="1" smtClean="0"/>
              <a:t>pada</a:t>
            </a:r>
            <a:r>
              <a:rPr lang="en-US" sz="2100" dirty="0" smtClean="0"/>
              <a:t> </a:t>
            </a:r>
            <a:r>
              <a:rPr lang="en-US" sz="2100" dirty="0" err="1" smtClean="0"/>
              <a:t>suatu</a:t>
            </a:r>
            <a:r>
              <a:rPr lang="en-US" sz="2100" dirty="0" smtClean="0"/>
              <a:t> </a:t>
            </a:r>
            <a:r>
              <a:rPr lang="en-US" sz="2100" dirty="0" err="1" smtClean="0"/>
              <a:t>nilai</a:t>
            </a:r>
            <a:r>
              <a:rPr lang="en-US" sz="2100" dirty="0" smtClean="0"/>
              <a:t> crisp </a:t>
            </a:r>
            <a:r>
              <a:rPr lang="en-US" sz="2100" dirty="0" err="1" smtClean="0"/>
              <a:t>tunggal</a:t>
            </a:r>
            <a:r>
              <a:rPr lang="en-US" sz="2100" dirty="0" smtClean="0"/>
              <a:t> </a:t>
            </a:r>
            <a:r>
              <a:rPr lang="en-US" sz="2100" dirty="0" err="1" smtClean="0"/>
              <a:t>dan</a:t>
            </a:r>
            <a:r>
              <a:rPr lang="en-US" sz="2100" dirty="0" smtClean="0"/>
              <a:t> 0 </a:t>
            </a:r>
            <a:r>
              <a:rPr lang="en-US" sz="2100" dirty="0" err="1" smtClean="0"/>
              <a:t>pada</a:t>
            </a:r>
            <a:r>
              <a:rPr lang="en-US" sz="2100" dirty="0" smtClean="0"/>
              <a:t> </a:t>
            </a:r>
            <a:r>
              <a:rPr lang="en-US" sz="2100" dirty="0" err="1" smtClean="0"/>
              <a:t>semua</a:t>
            </a:r>
            <a:r>
              <a:rPr lang="en-US" sz="2100" dirty="0" smtClean="0"/>
              <a:t> </a:t>
            </a:r>
            <a:r>
              <a:rPr lang="en-US" sz="2100" dirty="0" err="1" smtClean="0"/>
              <a:t>nilai</a:t>
            </a:r>
            <a:r>
              <a:rPr lang="en-US" sz="2100" dirty="0" smtClean="0"/>
              <a:t> crisp yang lain.</a:t>
            </a:r>
          </a:p>
          <a:p>
            <a:pPr>
              <a:buClr>
                <a:srgbClr val="FFFF00"/>
              </a:buClr>
              <a:buFont typeface="Wingdings" pitchFamily="2" charset="2"/>
              <a:buChar char="q"/>
            </a:pPr>
            <a:r>
              <a:rPr lang="en-US" sz="2100" dirty="0" err="1" smtClean="0"/>
              <a:t>Misalkan</a:t>
            </a:r>
            <a:r>
              <a:rPr lang="en-US" sz="2100" dirty="0" smtClean="0"/>
              <a:t> </a:t>
            </a:r>
            <a:r>
              <a:rPr lang="en-US" sz="2100" dirty="0" err="1" smtClean="0"/>
              <a:t>fungsi</a:t>
            </a:r>
            <a:r>
              <a:rPr lang="en-US" sz="2100" dirty="0" smtClean="0"/>
              <a:t> Singleton </a:t>
            </a:r>
            <a:r>
              <a:rPr lang="en-US" sz="2100" dirty="0" err="1" smtClean="0"/>
              <a:t>untuk</a:t>
            </a:r>
            <a:r>
              <a:rPr lang="en-US" sz="2100" dirty="0" smtClean="0"/>
              <a:t> </a:t>
            </a:r>
            <a:r>
              <a:rPr lang="en-US" sz="2100" dirty="0" err="1" smtClean="0"/>
              <a:t>Durasi</a:t>
            </a:r>
            <a:r>
              <a:rPr lang="en-US" sz="2100" dirty="0" smtClean="0"/>
              <a:t> </a:t>
            </a:r>
            <a:r>
              <a:rPr lang="en-US" sz="2100" dirty="0" err="1" smtClean="0"/>
              <a:t>Penyiraman</a:t>
            </a:r>
            <a:r>
              <a:rPr lang="en-US" sz="2100" dirty="0" smtClean="0"/>
              <a:t> </a:t>
            </a:r>
            <a:r>
              <a:rPr lang="en-US" sz="2100" dirty="0" err="1" smtClean="0"/>
              <a:t>didefinisikan</a:t>
            </a:r>
            <a:r>
              <a:rPr lang="en-US" sz="2100" dirty="0" smtClean="0"/>
              <a:t> </a:t>
            </a:r>
            <a:r>
              <a:rPr lang="en-US" sz="2100" dirty="0" err="1" smtClean="0"/>
              <a:t>seperti</a:t>
            </a:r>
            <a:r>
              <a:rPr lang="en-US" sz="2100" dirty="0" smtClean="0"/>
              <a:t> </a:t>
            </a:r>
            <a:r>
              <a:rPr lang="en-US" sz="2100" dirty="0" err="1" smtClean="0"/>
              <a:t>gambar</a:t>
            </a:r>
            <a:r>
              <a:rPr lang="en-US" sz="2100" dirty="0" smtClean="0"/>
              <a:t> </a:t>
            </a:r>
            <a:r>
              <a:rPr lang="en-US" sz="2100" dirty="0" err="1" smtClean="0"/>
              <a:t>berikut</a:t>
            </a:r>
            <a:r>
              <a:rPr lang="en-US" sz="2100" dirty="0" smtClean="0"/>
              <a:t>: </a:t>
            </a:r>
            <a:endParaRPr lang="th-TH" sz="2100" dirty="0" smtClean="0"/>
          </a:p>
        </p:txBody>
      </p:sp>
      <p:pic>
        <p:nvPicPr>
          <p:cNvPr id="9" name="Picture 4" descr="Image-3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38" t="4373" r="3058" b="29495"/>
          <a:stretch>
            <a:fillRect/>
          </a:stretch>
        </p:blipFill>
        <p:spPr bwMode="auto">
          <a:xfrm>
            <a:off x="788987" y="3875088"/>
            <a:ext cx="5924550" cy="253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132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smtClean="0">
                <a:solidFill>
                  <a:schemeClr val="bg1"/>
                </a:solidFill>
              </a:rPr>
              <a:t>Proses </a:t>
            </a:r>
            <a:r>
              <a:rPr lang="en-US" sz="3200" b="1" dirty="0" err="1" smtClean="0">
                <a:solidFill>
                  <a:schemeClr val="bg1"/>
                </a:solidFill>
              </a:rPr>
              <a:t>Inferensi</a:t>
            </a:r>
            <a:r>
              <a:rPr lang="en-US" sz="3200" b="1" dirty="0" smtClean="0">
                <a:solidFill>
                  <a:schemeClr val="bg1"/>
                </a:solidFill>
              </a:rPr>
              <a:t> - </a:t>
            </a:r>
            <a:r>
              <a:rPr lang="en-US" sz="3200" b="1" dirty="0" err="1" smtClean="0">
                <a:solidFill>
                  <a:schemeClr val="bg1"/>
                </a:solidFill>
              </a:rPr>
              <a:t>Sugeno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53537" y="1752600"/>
            <a:ext cx="3352800" cy="2001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Clr>
                <a:srgbClr val="FFFF00"/>
              </a:buClr>
              <a:buFont typeface="Wingdings" pitchFamily="2" charset="2"/>
              <a:buChar char="q"/>
            </a:pP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cara</a:t>
            </a:r>
            <a:r>
              <a:rPr lang="en-US" sz="2000" dirty="0" smtClean="0"/>
              <a:t> yang </a:t>
            </a:r>
            <a:r>
              <a:rPr lang="en-US" sz="2000" dirty="0" err="1" smtClean="0"/>
              <a:t>sama</a:t>
            </a:r>
            <a:r>
              <a:rPr lang="en-US" sz="2000" dirty="0" smtClean="0"/>
              <a:t> </a:t>
            </a:r>
            <a:r>
              <a:rPr lang="en-US" sz="2000" dirty="0" err="1" smtClean="0"/>
              <a:t>seperti</a:t>
            </a:r>
            <a:r>
              <a:rPr lang="en-US" sz="2000" dirty="0" smtClean="0"/>
              <a:t> Model </a:t>
            </a:r>
            <a:r>
              <a:rPr lang="en-US" sz="2000" dirty="0" err="1" smtClean="0"/>
              <a:t>Mamdani</a:t>
            </a:r>
            <a:r>
              <a:rPr lang="en-US" sz="2000" dirty="0" smtClean="0"/>
              <a:t>, </a:t>
            </a:r>
            <a:r>
              <a:rPr lang="en-US" sz="2000" dirty="0" err="1" smtClean="0"/>
              <a:t>diperoleh</a:t>
            </a:r>
            <a:r>
              <a:rPr lang="en-US" sz="2000" dirty="0" smtClean="0"/>
              <a:t>: </a:t>
            </a:r>
          </a:p>
          <a:p>
            <a:pPr marL="0" indent="0">
              <a:lnSpc>
                <a:spcPct val="90000"/>
              </a:lnSpc>
              <a:buClrTx/>
              <a:buNone/>
            </a:pPr>
            <a:endParaRPr lang="en-US" sz="2000" dirty="0" smtClean="0"/>
          </a:p>
          <a:p>
            <a:pPr>
              <a:lnSpc>
                <a:spcPct val="90000"/>
              </a:lnSpc>
              <a:buClrTx/>
              <a:buFont typeface="Wingdings" pitchFamily="2" charset="2"/>
              <a:buChar char="ü"/>
            </a:pPr>
            <a:r>
              <a:rPr lang="en-US" sz="2000" b="1" dirty="0" err="1" smtClean="0"/>
              <a:t>Durasi</a:t>
            </a:r>
            <a:r>
              <a:rPr lang="en-US" sz="2000" b="1" dirty="0" smtClean="0"/>
              <a:t> is Long (2/3) </a:t>
            </a:r>
          </a:p>
          <a:p>
            <a:pPr>
              <a:lnSpc>
                <a:spcPct val="90000"/>
              </a:lnSpc>
              <a:buClrTx/>
              <a:buFont typeface="Wingdings" pitchFamily="2" charset="2"/>
              <a:buChar char="ü"/>
            </a:pPr>
            <a:r>
              <a:rPr lang="en-US" sz="2000" b="1" dirty="0" err="1" smtClean="0"/>
              <a:t>Durasi</a:t>
            </a:r>
            <a:r>
              <a:rPr lang="en-US" sz="2000" b="1" dirty="0" smtClean="0"/>
              <a:t> is Medium (1/5).</a:t>
            </a:r>
          </a:p>
        </p:txBody>
      </p:sp>
      <p:pic>
        <p:nvPicPr>
          <p:cNvPr id="8" name="Picture 4" descr="Image-3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6" t="1036" r="8609" b="9244"/>
          <a:stretch>
            <a:fillRect/>
          </a:stretch>
        </p:blipFill>
        <p:spPr bwMode="auto">
          <a:xfrm>
            <a:off x="3200400" y="1464719"/>
            <a:ext cx="5245679" cy="526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991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err="1" smtClean="0">
                <a:solidFill>
                  <a:schemeClr val="bg1"/>
                </a:solidFill>
              </a:rPr>
              <a:t>Defuzzification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6" name="Rectangle 5"/>
          <p:cNvSpPr/>
          <p:nvPr/>
        </p:nvSpPr>
        <p:spPr>
          <a:xfrm>
            <a:off x="228599" y="1447800"/>
            <a:ext cx="84443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ym typeface="Wingdings" pitchFamily="2" charset="2"/>
              </a:rPr>
              <a:t> </a:t>
            </a:r>
            <a:r>
              <a:rPr lang="en-US" sz="2800" dirty="0" err="1" smtClean="0"/>
              <a:t>Sebelum</a:t>
            </a:r>
            <a:r>
              <a:rPr lang="en-US" sz="2800" dirty="0" smtClean="0"/>
              <a:t> </a:t>
            </a:r>
            <a:r>
              <a:rPr lang="en-US" sz="2800" dirty="0" err="1"/>
              <a:t>defuzzification</a:t>
            </a:r>
            <a:r>
              <a:rPr lang="en-US" sz="2800" dirty="0"/>
              <a:t>, </a:t>
            </a:r>
            <a:r>
              <a:rPr lang="en-US" sz="2800" dirty="0" err="1"/>
              <a:t>harus</a:t>
            </a:r>
            <a:r>
              <a:rPr lang="en-US" sz="2800" dirty="0"/>
              <a:t> </a:t>
            </a:r>
            <a:r>
              <a:rPr lang="en-US" sz="2800" dirty="0" err="1"/>
              <a:t>dilakukan</a:t>
            </a:r>
            <a:r>
              <a:rPr lang="en-US" sz="2800" dirty="0"/>
              <a:t> proses composition, </a:t>
            </a:r>
            <a:r>
              <a:rPr lang="en-US" sz="2800" dirty="0" err="1"/>
              <a:t>yaitu</a:t>
            </a:r>
            <a:r>
              <a:rPr lang="en-US" sz="2800" dirty="0"/>
              <a:t> </a:t>
            </a:r>
            <a:r>
              <a:rPr lang="en-US" sz="2800" dirty="0" err="1"/>
              <a:t>agregasi</a:t>
            </a:r>
            <a:r>
              <a:rPr lang="en-US" sz="2800" dirty="0"/>
              <a:t> </a:t>
            </a:r>
            <a:r>
              <a:rPr lang="en-US" sz="2800" dirty="0" err="1"/>
              <a:t>hasil</a:t>
            </a:r>
            <a:r>
              <a:rPr lang="en-US" sz="2800" dirty="0"/>
              <a:t> clipping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semua</a:t>
            </a:r>
            <a:r>
              <a:rPr lang="en-US" sz="2800" dirty="0"/>
              <a:t> </a:t>
            </a:r>
            <a:r>
              <a:rPr lang="en-US" sz="2800" dirty="0" err="1"/>
              <a:t>aturan</a:t>
            </a:r>
            <a:r>
              <a:rPr lang="en-US" sz="2800" dirty="0"/>
              <a:t> fuzzy </a:t>
            </a:r>
            <a:r>
              <a:rPr lang="en-US" sz="2800" dirty="0" err="1"/>
              <a:t>sehingga</a:t>
            </a:r>
            <a:r>
              <a:rPr lang="en-US" sz="2800" dirty="0"/>
              <a:t> </a:t>
            </a:r>
            <a:r>
              <a:rPr lang="en-US" sz="2800" dirty="0" err="1"/>
              <a:t>didapatkan</a:t>
            </a:r>
            <a:r>
              <a:rPr lang="en-US" sz="2800" dirty="0"/>
              <a:t> </a:t>
            </a:r>
            <a:r>
              <a:rPr lang="en-US" sz="2800" dirty="0" err="1"/>
              <a:t>satu</a:t>
            </a:r>
            <a:r>
              <a:rPr lang="en-US" sz="2800" dirty="0"/>
              <a:t> fuzzy set </a:t>
            </a:r>
            <a:r>
              <a:rPr lang="en-US" sz="2800" dirty="0" err="1"/>
              <a:t>tunggal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905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err="1" smtClean="0">
                <a:solidFill>
                  <a:schemeClr val="bg1"/>
                </a:solidFill>
              </a:rPr>
              <a:t>Defuzzification</a:t>
            </a:r>
            <a:r>
              <a:rPr lang="en-US" sz="3200" b="1" dirty="0" smtClean="0">
                <a:solidFill>
                  <a:schemeClr val="bg1"/>
                </a:solidFill>
              </a:rPr>
              <a:t> - </a:t>
            </a:r>
            <a:r>
              <a:rPr lang="en-US" sz="3200" b="1" dirty="0" err="1" smtClean="0">
                <a:solidFill>
                  <a:schemeClr val="bg1"/>
                </a:solidFill>
              </a:rPr>
              <a:t>Mamdani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20662" y="1584325"/>
            <a:ext cx="7551738" cy="1557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srgbClr val="FFFF00"/>
              </a:buClr>
              <a:buFont typeface="Wingdings" pitchFamily="2" charset="2"/>
              <a:buChar char="q"/>
            </a:pPr>
            <a:r>
              <a:rPr lang="en-US" dirty="0" smtClean="0"/>
              <a:t>Proses composition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fuzzy set, </a:t>
            </a:r>
            <a:r>
              <a:rPr lang="en-US" dirty="0" err="1" smtClean="0"/>
              <a:t>Durasi</a:t>
            </a:r>
            <a:r>
              <a:rPr lang="en-US" dirty="0" smtClean="0"/>
              <a:t> is Medium (1/5)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Durasi</a:t>
            </a:r>
            <a:r>
              <a:rPr lang="en-US" dirty="0" smtClean="0"/>
              <a:t> is Long (2/3) </a:t>
            </a:r>
            <a:r>
              <a:rPr lang="en-US" dirty="0" err="1" smtClean="0"/>
              <a:t>menghasilkan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fuzzy set </a:t>
            </a:r>
            <a:r>
              <a:rPr lang="en-US" dirty="0" err="1" smtClean="0"/>
              <a:t>tunggal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:</a:t>
            </a:r>
            <a:endParaRPr lang="th-TH" dirty="0" smtClean="0"/>
          </a:p>
        </p:txBody>
      </p:sp>
      <p:pic>
        <p:nvPicPr>
          <p:cNvPr id="8" name="Picture 4" descr="Image-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" t="6569" r="1558" b="16763"/>
          <a:stretch>
            <a:fillRect/>
          </a:stretch>
        </p:blipFill>
        <p:spPr bwMode="auto">
          <a:xfrm>
            <a:off x="677862" y="2819400"/>
            <a:ext cx="6048375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6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err="1" smtClean="0">
                <a:solidFill>
                  <a:schemeClr val="bg1"/>
                </a:solidFill>
              </a:rPr>
              <a:t>Pengantar</a:t>
            </a:r>
            <a:r>
              <a:rPr lang="en-US" sz="3200" b="1" dirty="0" smtClean="0">
                <a:solidFill>
                  <a:schemeClr val="bg1"/>
                </a:solidFill>
              </a:rPr>
              <a:t> FIS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8" name="Rectangle 7"/>
          <p:cNvSpPr/>
          <p:nvPr/>
        </p:nvSpPr>
        <p:spPr>
          <a:xfrm>
            <a:off x="304800" y="1420091"/>
            <a:ext cx="784860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i="1" dirty="0"/>
              <a:t>Fuzzy Inference System </a:t>
            </a:r>
            <a:r>
              <a:rPr lang="en-US" sz="2400" dirty="0"/>
              <a:t>(FIS)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 err="1">
                <a:sym typeface="Wingdings" pitchFamily="2" charset="2"/>
              </a:rPr>
              <a:t>Sistem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Inferensi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smtClean="0">
                <a:sym typeface="Wingdings" pitchFamily="2" charset="2"/>
              </a:rPr>
              <a:t>Fuzzy</a:t>
            </a:r>
          </a:p>
          <a:p>
            <a:pPr marL="171450" indent="-171450">
              <a:buFont typeface="Wingdings" pitchFamily="2" charset="2"/>
              <a:buChar char="q"/>
            </a:pPr>
            <a:endParaRPr lang="en-US" sz="1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err="1"/>
              <a:t>Inferensi</a:t>
            </a:r>
            <a:r>
              <a:rPr lang="en-US" sz="2400" dirty="0"/>
              <a:t>: </a:t>
            </a:r>
            <a:r>
              <a:rPr lang="en-US" sz="2400" dirty="0" err="1"/>
              <a:t>penarikan</a:t>
            </a:r>
            <a:r>
              <a:rPr lang="en-US" sz="2400" dirty="0"/>
              <a:t> </a:t>
            </a:r>
            <a:r>
              <a:rPr lang="en-US" sz="2400" dirty="0" err="1" smtClean="0"/>
              <a:t>kesimpulan</a:t>
            </a:r>
            <a:endParaRPr lang="en-US" sz="2400" dirty="0" smtClean="0"/>
          </a:p>
          <a:p>
            <a:pPr marL="171450" indent="-171450">
              <a:buFont typeface="Wingdings" pitchFamily="2" charset="2"/>
              <a:buChar char="q"/>
            </a:pPr>
            <a:endParaRPr lang="en-US" sz="1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inferensi</a:t>
            </a:r>
            <a:r>
              <a:rPr lang="en-US" sz="2400" dirty="0"/>
              <a:t> fuzzy: </a:t>
            </a:r>
            <a:r>
              <a:rPr lang="en-US" sz="2400" dirty="0" err="1"/>
              <a:t>penarikan</a:t>
            </a:r>
            <a:r>
              <a:rPr lang="en-US" sz="2400" dirty="0"/>
              <a:t> </a:t>
            </a:r>
            <a:r>
              <a:rPr lang="en-US" sz="2400" dirty="0" err="1"/>
              <a:t>kesimpulan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sekumpulan</a:t>
            </a:r>
            <a:r>
              <a:rPr lang="en-US" sz="2400" dirty="0"/>
              <a:t> </a:t>
            </a:r>
            <a:r>
              <a:rPr lang="en-US" sz="2400" dirty="0" err="1"/>
              <a:t>kaidah</a:t>
            </a:r>
            <a:r>
              <a:rPr lang="en-US" sz="2400" dirty="0"/>
              <a:t> </a:t>
            </a:r>
            <a:r>
              <a:rPr lang="en-US" sz="2400" dirty="0" smtClean="0"/>
              <a:t>fuzzy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1000" dirty="0" smtClean="0"/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err="1" smtClean="0"/>
              <a:t>Dalam</a:t>
            </a:r>
            <a:r>
              <a:rPr lang="en-US" sz="2400" dirty="0" smtClean="0"/>
              <a:t> FIS </a:t>
            </a:r>
            <a:r>
              <a:rPr lang="en-US" sz="2400" dirty="0" err="1" smtClean="0"/>
              <a:t>ada</a:t>
            </a:r>
            <a:r>
              <a:rPr lang="en-US" sz="2400" dirty="0" smtClean="0"/>
              <a:t>:</a:t>
            </a:r>
          </a:p>
          <a:p>
            <a:r>
              <a:rPr lang="en-US" sz="2400" dirty="0" smtClean="0"/>
              <a:t>     </a:t>
            </a:r>
            <a:r>
              <a:rPr lang="en-US" sz="2400" dirty="0" smtClean="0">
                <a:sym typeface="Wingdings" pitchFamily="2" charset="2"/>
              </a:rPr>
              <a:t> </a:t>
            </a:r>
            <a:r>
              <a:rPr lang="en-US" sz="2400" dirty="0" smtClean="0"/>
              <a:t>Input FIS: </a:t>
            </a:r>
            <a:r>
              <a:rPr lang="en-US" sz="2400" i="1" dirty="0" smtClean="0"/>
              <a:t>crisp values (</a:t>
            </a:r>
            <a:r>
              <a:rPr lang="en-US" sz="2400" dirty="0" err="1" smtClean="0"/>
              <a:t>himpunan</a:t>
            </a:r>
            <a:r>
              <a:rPr lang="en-US" sz="2400" dirty="0" smtClean="0"/>
              <a:t> </a:t>
            </a:r>
            <a:r>
              <a:rPr lang="en-US" sz="2400" dirty="0" err="1" smtClean="0"/>
              <a:t>tegas</a:t>
            </a:r>
            <a:r>
              <a:rPr lang="en-US" sz="2400" i="1" dirty="0" smtClean="0"/>
              <a:t>)</a:t>
            </a:r>
          </a:p>
          <a:p>
            <a:r>
              <a:rPr lang="en-US" sz="2400" dirty="0" smtClean="0"/>
              <a:t>     </a:t>
            </a:r>
            <a:r>
              <a:rPr lang="en-US" sz="2400" dirty="0" smtClean="0">
                <a:sym typeface="Wingdings" pitchFamily="2" charset="2"/>
              </a:rPr>
              <a:t> </a:t>
            </a:r>
            <a:r>
              <a:rPr lang="en-US" sz="2400" dirty="0" smtClean="0"/>
              <a:t>Output </a:t>
            </a:r>
            <a:r>
              <a:rPr lang="en-US" sz="2400" dirty="0"/>
              <a:t>FIS: </a:t>
            </a:r>
            <a:r>
              <a:rPr lang="en-US" sz="2400" i="1" dirty="0"/>
              <a:t>crisp values (</a:t>
            </a:r>
            <a:r>
              <a:rPr lang="en-US" sz="2400" dirty="0" err="1"/>
              <a:t>himpunan</a:t>
            </a:r>
            <a:r>
              <a:rPr lang="en-US" sz="2400" dirty="0"/>
              <a:t> </a:t>
            </a:r>
            <a:r>
              <a:rPr lang="en-US" sz="2400" dirty="0" err="1"/>
              <a:t>tegas</a:t>
            </a:r>
            <a:r>
              <a:rPr lang="en-US" sz="2400" i="1" dirty="0"/>
              <a:t>)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895600" y="5108853"/>
            <a:ext cx="2209800" cy="1066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FIS</a:t>
            </a:r>
          </a:p>
        </p:txBody>
      </p:sp>
      <p:cxnSp>
        <p:nvCxnSpPr>
          <p:cNvPr id="10" name="Straight Arrow Connector 9"/>
          <p:cNvCxnSpPr>
            <a:endCxn id="9" idx="1"/>
          </p:cNvCxnSpPr>
          <p:nvPr/>
        </p:nvCxnSpPr>
        <p:spPr>
          <a:xfrm>
            <a:off x="1828800" y="5642253"/>
            <a:ext cx="10668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105400" y="5642253"/>
            <a:ext cx="10668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7200" y="5337453"/>
            <a:ext cx="1450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Crisp values</a:t>
            </a:r>
          </a:p>
          <a:p>
            <a:pPr algn="ctr"/>
            <a:r>
              <a:rPr lang="en-US" sz="2000" b="1" dirty="0"/>
              <a:t>(input)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72200" y="5337453"/>
            <a:ext cx="1450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Crisp values</a:t>
            </a:r>
          </a:p>
          <a:p>
            <a:pPr algn="ctr"/>
            <a:r>
              <a:rPr lang="en-US" sz="2000" b="1" dirty="0"/>
              <a:t>(output)</a:t>
            </a:r>
          </a:p>
        </p:txBody>
      </p:sp>
    </p:spTree>
    <p:extLst>
      <p:ext uri="{BB962C8B-B14F-4D97-AF65-F5344CB8AC3E}">
        <p14:creationId xmlns:p14="http://schemas.microsoft.com/office/powerpoint/2010/main" val="17564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err="1" smtClean="0">
                <a:solidFill>
                  <a:schemeClr val="bg1"/>
                </a:solidFill>
              </a:rPr>
              <a:t>Defuzzification</a:t>
            </a:r>
            <a:r>
              <a:rPr lang="en-US" sz="3200" b="1" dirty="0" smtClean="0">
                <a:solidFill>
                  <a:schemeClr val="bg1"/>
                </a:solidFill>
              </a:rPr>
              <a:t> - </a:t>
            </a:r>
            <a:r>
              <a:rPr lang="en-US" sz="3200" b="1" dirty="0" err="1" smtClean="0">
                <a:solidFill>
                  <a:schemeClr val="bg1"/>
                </a:solidFill>
              </a:rPr>
              <a:t>Mamdani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219200"/>
            <a:ext cx="7551738" cy="3401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2900">
              <a:buClr>
                <a:srgbClr val="FFFF00"/>
              </a:buClr>
              <a:buFont typeface="Wingdings" pitchFamily="2" charset="2"/>
              <a:buChar char="q"/>
            </a:pPr>
            <a:r>
              <a:rPr lang="en-US" dirty="0" err="1" smtClean="0"/>
              <a:t>Misalkan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Centroid method </a:t>
            </a:r>
            <a:r>
              <a:rPr lang="en-US" dirty="0" err="1" smtClean="0"/>
              <a:t>untuk</a:t>
            </a:r>
            <a:r>
              <a:rPr lang="en-US" dirty="0" smtClean="0"/>
              <a:t> proses </a:t>
            </a:r>
            <a:r>
              <a:rPr lang="en-US" dirty="0" err="1" smtClean="0"/>
              <a:t>defuzzification</a:t>
            </a:r>
            <a:r>
              <a:rPr lang="en-US" dirty="0" smtClean="0"/>
              <a:t>. </a:t>
            </a:r>
          </a:p>
          <a:p>
            <a:pPr indent="-342900">
              <a:buClr>
                <a:srgbClr val="FFFF00"/>
              </a:buClr>
              <a:buFont typeface="Wingdings" pitchFamily="2" charset="2"/>
              <a:buChar char="q"/>
            </a:pPr>
            <a:r>
              <a:rPr lang="en-US" dirty="0" err="1" smtClean="0"/>
              <a:t>Titik-titik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area </a:t>
            </a:r>
            <a:r>
              <a:rPr lang="en-US" dirty="0" err="1" smtClean="0"/>
              <a:t>abu-abu</a:t>
            </a:r>
            <a:r>
              <a:rPr lang="en-US" dirty="0" smtClean="0"/>
              <a:t> </a:t>
            </a:r>
            <a:r>
              <a:rPr lang="en-US" dirty="0" err="1" smtClean="0"/>
              <a:t>ditentukan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acak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didapatkan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</a:t>
            </a:r>
            <a:r>
              <a:rPr lang="en-US" dirty="0" err="1" smtClean="0"/>
              <a:t>pusat</a:t>
            </a:r>
            <a:r>
              <a:rPr lang="en-US" dirty="0" smtClean="0"/>
              <a:t> area (center of area </a:t>
            </a:r>
            <a:r>
              <a:rPr lang="en-US" dirty="0" err="1" smtClean="0"/>
              <a:t>atau</a:t>
            </a:r>
            <a:r>
              <a:rPr lang="en-US" dirty="0" smtClean="0"/>
              <a:t> center of gravity).</a:t>
            </a:r>
          </a:p>
          <a:p>
            <a:pPr indent="-342900">
              <a:buClr>
                <a:srgbClr val="FFFF00"/>
              </a:buClr>
              <a:buFont typeface="Wingdings" pitchFamily="2" charset="2"/>
              <a:buChar char="q"/>
            </a:pPr>
            <a:r>
              <a:rPr lang="en-US" dirty="0" err="1" smtClean="0"/>
              <a:t>Misalkan</a:t>
            </a:r>
            <a:r>
              <a:rPr lang="en-US" dirty="0" smtClean="0"/>
              <a:t> </a:t>
            </a:r>
            <a:r>
              <a:rPr lang="en-US" dirty="0" err="1" smtClean="0"/>
              <a:t>titik-titik</a:t>
            </a:r>
            <a:r>
              <a:rPr lang="en-US" dirty="0" smtClean="0"/>
              <a:t> </a:t>
            </a:r>
            <a:r>
              <a:rPr lang="en-US" dirty="0" err="1" smtClean="0"/>
              <a:t>sembarang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: 24, 28, 32, 36, 40, 48, 60, 70, 80, 90.</a:t>
            </a:r>
          </a:p>
          <a:p>
            <a:pPr indent="-342900">
              <a:buClr>
                <a:srgbClr val="FFFF00"/>
              </a:buClr>
              <a:buFont typeface="Wingdings" pitchFamily="2" charset="2"/>
              <a:buChar char="q"/>
            </a:pPr>
            <a:endParaRPr lang="th-TH" dirty="0" smtClean="0"/>
          </a:p>
        </p:txBody>
      </p:sp>
      <p:pic>
        <p:nvPicPr>
          <p:cNvPr id="9" name="Picture 5" descr="Image-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051" r="2072" b="5836"/>
          <a:stretch>
            <a:fillRect/>
          </a:stretch>
        </p:blipFill>
        <p:spPr bwMode="auto">
          <a:xfrm>
            <a:off x="914400" y="4042521"/>
            <a:ext cx="5472113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375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err="1" smtClean="0">
                <a:solidFill>
                  <a:schemeClr val="bg1"/>
                </a:solidFill>
              </a:rPr>
              <a:t>Defuzzification</a:t>
            </a:r>
            <a:r>
              <a:rPr lang="en-US" sz="3200" b="1" dirty="0" smtClean="0">
                <a:solidFill>
                  <a:schemeClr val="bg1"/>
                </a:solidFill>
              </a:rPr>
              <a:t> - </a:t>
            </a:r>
            <a:r>
              <a:rPr lang="en-US" sz="3200" b="1" dirty="0" err="1" smtClean="0">
                <a:solidFill>
                  <a:schemeClr val="bg1"/>
                </a:solidFill>
              </a:rPr>
              <a:t>Mamdani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304800" y="1219200"/>
            <a:ext cx="7551738" cy="4724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2900">
              <a:buClr>
                <a:srgbClr val="FFFF00"/>
              </a:buClr>
              <a:buFont typeface="Wingdings" pitchFamily="2" charset="2"/>
              <a:buChar char="q"/>
            </a:pP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titik-titik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persamaan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FontTx/>
              <a:buNone/>
            </a:pPr>
            <a:endParaRPr lang="en-US" sz="1000" dirty="0" smtClean="0"/>
          </a:p>
          <a:p>
            <a:pPr>
              <a:buFontTx/>
              <a:buNone/>
            </a:pPr>
            <a:r>
              <a:rPr lang="en-US" dirty="0" err="1" smtClean="0"/>
              <a:t>diperoleh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:</a:t>
            </a:r>
          </a:p>
          <a:p>
            <a:pPr>
              <a:buFontTx/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indent="-342900">
              <a:buClr>
                <a:srgbClr val="FFFF00"/>
              </a:buClr>
              <a:buFont typeface="Wingdings" pitchFamily="2" charset="2"/>
              <a:buChar char="q"/>
            </a:pPr>
            <a:r>
              <a:rPr lang="en-US" dirty="0" err="1" smtClean="0"/>
              <a:t>Jadi</a:t>
            </a:r>
            <a:r>
              <a:rPr lang="en-US" dirty="0" smtClean="0"/>
              <a:t>,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Model </a:t>
            </a:r>
            <a:r>
              <a:rPr lang="en-US" dirty="0" err="1" smtClean="0"/>
              <a:t>Mamdani</a:t>
            </a:r>
            <a:r>
              <a:rPr lang="en-US" dirty="0" smtClean="0"/>
              <a:t>,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Suhu</a:t>
            </a:r>
            <a:r>
              <a:rPr lang="en-US" dirty="0" smtClean="0"/>
              <a:t> </a:t>
            </a:r>
            <a:r>
              <a:rPr lang="en-US" b="1" dirty="0" err="1" smtClean="0"/>
              <a:t>Udara</a:t>
            </a:r>
            <a:r>
              <a:rPr lang="en-US" b="1" dirty="0" smtClean="0"/>
              <a:t> 37</a:t>
            </a:r>
            <a:r>
              <a:rPr lang="en-US" b="1" baseline="30000" dirty="0" smtClean="0"/>
              <a:t>0 </a:t>
            </a:r>
            <a:r>
              <a:rPr lang="en-US" b="1" dirty="0" smtClean="0"/>
              <a:t>C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Kelembaban</a:t>
            </a:r>
            <a:r>
              <a:rPr lang="en-US" dirty="0" smtClean="0"/>
              <a:t> </a:t>
            </a:r>
            <a:r>
              <a:rPr lang="en-US" b="1" dirty="0" smtClean="0"/>
              <a:t>Tanah 12%, </a:t>
            </a:r>
            <a:r>
              <a:rPr lang="en-US" dirty="0" smtClean="0"/>
              <a:t>sprinkle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otomatis</a:t>
            </a:r>
            <a:r>
              <a:rPr lang="en-US" dirty="0" smtClean="0"/>
              <a:t> </a:t>
            </a:r>
            <a:r>
              <a:rPr lang="en-US" dirty="0" err="1" smtClean="0"/>
              <a:t>menyiramkan</a:t>
            </a:r>
            <a:r>
              <a:rPr lang="en-US" dirty="0" smtClean="0"/>
              <a:t> air </a:t>
            </a:r>
            <a:r>
              <a:rPr lang="en-US" dirty="0" err="1" smtClean="0"/>
              <a:t>selama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60,97 </a:t>
            </a:r>
            <a:r>
              <a:rPr lang="en-US" b="1" dirty="0" err="1" smtClean="0">
                <a:solidFill>
                  <a:srgbClr val="FF0000"/>
                </a:solidFill>
              </a:rPr>
              <a:t>menit</a:t>
            </a:r>
            <a:r>
              <a:rPr lang="en-US" dirty="0" smtClean="0"/>
              <a:t>.</a:t>
            </a:r>
            <a:endParaRPr lang="th-TH" dirty="0" smtClean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09" t="19232" r="35017" b="62410"/>
          <a:stretch>
            <a:fillRect/>
          </a:stretch>
        </p:blipFill>
        <p:spPr bwMode="auto">
          <a:xfrm>
            <a:off x="765174" y="2974902"/>
            <a:ext cx="7197725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Image-26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25" t="70901" r="45644" b="4918"/>
          <a:stretch>
            <a:fillRect/>
          </a:stretch>
        </p:blipFill>
        <p:spPr bwMode="auto">
          <a:xfrm>
            <a:off x="2681690" y="1676400"/>
            <a:ext cx="2101850" cy="86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7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err="1" smtClean="0">
                <a:solidFill>
                  <a:schemeClr val="bg1"/>
                </a:solidFill>
              </a:rPr>
              <a:t>Defuzzification</a:t>
            </a:r>
            <a:r>
              <a:rPr lang="en-US" sz="3200" b="1" dirty="0" smtClean="0">
                <a:solidFill>
                  <a:schemeClr val="bg1"/>
                </a:solidFill>
              </a:rPr>
              <a:t> - </a:t>
            </a:r>
            <a:r>
              <a:rPr lang="en-US" sz="3200" b="1" dirty="0" err="1" smtClean="0">
                <a:solidFill>
                  <a:schemeClr val="bg1"/>
                </a:solidFill>
              </a:rPr>
              <a:t>Sugeno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81000" y="1371600"/>
            <a:ext cx="7551738" cy="1628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itchFamily="2" charset="2"/>
              <a:buChar char="q"/>
            </a:pPr>
            <a:r>
              <a:rPr lang="en-US" dirty="0" smtClean="0"/>
              <a:t> Proses composition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fuzzy set, </a:t>
            </a:r>
            <a:r>
              <a:rPr lang="en-US" dirty="0" err="1" smtClean="0"/>
              <a:t>Durasi</a:t>
            </a:r>
            <a:r>
              <a:rPr lang="en-US" dirty="0" smtClean="0"/>
              <a:t> is Medium (1/5)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Durasi</a:t>
            </a:r>
            <a:r>
              <a:rPr lang="en-US" dirty="0" smtClean="0"/>
              <a:t> is Long (2/3), </a:t>
            </a:r>
            <a:r>
              <a:rPr lang="en-US" dirty="0" err="1" smtClean="0"/>
              <a:t>menghasilkan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fuzzy set </a:t>
            </a:r>
            <a:r>
              <a:rPr lang="en-US" dirty="0" err="1" smtClean="0"/>
              <a:t>tunggal</a:t>
            </a:r>
            <a:r>
              <a:rPr lang="en-US" dirty="0" smtClean="0"/>
              <a:t> yang </a:t>
            </a:r>
            <a:r>
              <a:rPr lang="en-US" dirty="0" err="1" smtClean="0"/>
              <a:t>ditunjukkan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:</a:t>
            </a:r>
            <a:endParaRPr lang="th-TH" dirty="0" smtClean="0"/>
          </a:p>
        </p:txBody>
      </p:sp>
      <p:pic>
        <p:nvPicPr>
          <p:cNvPr id="11" name="Picture 4" descr="Image-4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5" t="2351" r="6943" b="19435"/>
          <a:stretch>
            <a:fillRect/>
          </a:stretch>
        </p:blipFill>
        <p:spPr bwMode="auto">
          <a:xfrm>
            <a:off x="838200" y="3071813"/>
            <a:ext cx="6551613" cy="300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84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err="1" smtClean="0">
                <a:solidFill>
                  <a:schemeClr val="bg1"/>
                </a:solidFill>
              </a:rPr>
              <a:t>Defuzzification</a:t>
            </a:r>
            <a:r>
              <a:rPr lang="en-US" sz="3200" b="1" dirty="0" smtClean="0">
                <a:solidFill>
                  <a:schemeClr val="bg1"/>
                </a:solidFill>
              </a:rPr>
              <a:t> - </a:t>
            </a:r>
            <a:r>
              <a:rPr lang="en-US" sz="3200" b="1" dirty="0" err="1" smtClean="0">
                <a:solidFill>
                  <a:schemeClr val="bg1"/>
                </a:solidFill>
              </a:rPr>
              <a:t>Sugeno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79863" y="1219200"/>
            <a:ext cx="7551738" cy="5976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2900">
              <a:buClr>
                <a:srgbClr val="FFFF00"/>
              </a:buClr>
              <a:buFont typeface="Wingdings" pitchFamily="2" charset="2"/>
              <a:buChar char="q"/>
            </a:pPr>
            <a:r>
              <a:rPr lang="en-US" sz="2100" dirty="0" err="1" smtClean="0"/>
              <a:t>Jika</a:t>
            </a:r>
            <a:r>
              <a:rPr lang="en-US" sz="2100" dirty="0" smtClean="0"/>
              <a:t> </a:t>
            </a:r>
            <a:r>
              <a:rPr lang="en-US" sz="2100" dirty="0" err="1" smtClean="0"/>
              <a:t>untuk</a:t>
            </a:r>
            <a:r>
              <a:rPr lang="en-US" sz="2100" dirty="0" smtClean="0"/>
              <a:t> proses </a:t>
            </a:r>
            <a:r>
              <a:rPr lang="en-US" sz="2100" dirty="0" err="1" smtClean="0"/>
              <a:t>defuzzification</a:t>
            </a:r>
            <a:r>
              <a:rPr lang="en-US" sz="2100" dirty="0" smtClean="0"/>
              <a:t> </a:t>
            </a:r>
            <a:r>
              <a:rPr lang="en-US" sz="2100" dirty="0" err="1" smtClean="0"/>
              <a:t>digunakan</a:t>
            </a:r>
            <a:r>
              <a:rPr lang="en-US" sz="2100" dirty="0" smtClean="0"/>
              <a:t> Height Method, </a:t>
            </a:r>
            <a:r>
              <a:rPr lang="en-US" sz="2100" dirty="0" err="1" smtClean="0"/>
              <a:t>maka</a:t>
            </a:r>
            <a:r>
              <a:rPr lang="en-US" sz="2100" dirty="0" smtClean="0"/>
              <a:t> </a:t>
            </a:r>
            <a:r>
              <a:rPr lang="en-US" sz="2100" dirty="0" err="1" smtClean="0"/>
              <a:t>dari</a:t>
            </a:r>
            <a:r>
              <a:rPr lang="en-US" sz="2100" dirty="0" smtClean="0"/>
              <a:t> </a:t>
            </a:r>
            <a:r>
              <a:rPr lang="en-US" sz="2100" dirty="0" err="1" smtClean="0"/>
              <a:t>dua</a:t>
            </a:r>
            <a:r>
              <a:rPr lang="en-US" sz="2100" dirty="0" smtClean="0"/>
              <a:t> fuzzy set, Medium (1/5) </a:t>
            </a:r>
            <a:r>
              <a:rPr lang="en-US" sz="2100" dirty="0" err="1" smtClean="0"/>
              <a:t>dan</a:t>
            </a:r>
            <a:r>
              <a:rPr lang="en-US" sz="2100" dirty="0" smtClean="0"/>
              <a:t> Long (2/3), </a:t>
            </a:r>
            <a:r>
              <a:rPr lang="en-US" sz="2100" dirty="0" err="1" smtClean="0"/>
              <a:t>dipilih</a:t>
            </a:r>
            <a:r>
              <a:rPr lang="en-US" sz="2100" dirty="0" smtClean="0"/>
              <a:t> </a:t>
            </a:r>
            <a:r>
              <a:rPr lang="en-US" sz="2100" dirty="0" err="1" smtClean="0"/>
              <a:t>nilai</a:t>
            </a:r>
            <a:r>
              <a:rPr lang="en-US" sz="2100" dirty="0" smtClean="0"/>
              <a:t> </a:t>
            </a:r>
            <a:r>
              <a:rPr lang="en-US" sz="2100" dirty="0" err="1" smtClean="0"/>
              <a:t>maksimumnya</a:t>
            </a:r>
            <a:r>
              <a:rPr lang="en-US" sz="2100" dirty="0" smtClean="0"/>
              <a:t> </a:t>
            </a:r>
            <a:r>
              <a:rPr lang="en-US" sz="2100" dirty="0" err="1" smtClean="0"/>
              <a:t>yaitu</a:t>
            </a:r>
            <a:r>
              <a:rPr lang="en-US" sz="2100" dirty="0" smtClean="0"/>
              <a:t> Long (2/3).</a:t>
            </a:r>
          </a:p>
          <a:p>
            <a:pPr indent="-342900">
              <a:buClr>
                <a:srgbClr val="FFFF00"/>
              </a:buClr>
              <a:buFont typeface="Wingdings" pitchFamily="2" charset="2"/>
              <a:buChar char="q"/>
            </a:pPr>
            <a:r>
              <a:rPr lang="en-US" sz="2100" dirty="0" err="1" smtClean="0"/>
              <a:t>Karena</a:t>
            </a:r>
            <a:r>
              <a:rPr lang="en-US" sz="2100" dirty="0" smtClean="0"/>
              <a:t> </a:t>
            </a:r>
            <a:r>
              <a:rPr lang="en-US" sz="2100" dirty="0" err="1" smtClean="0"/>
              <a:t>nilai</a:t>
            </a:r>
            <a:r>
              <a:rPr lang="en-US" sz="2100" dirty="0" smtClean="0"/>
              <a:t> crisp </a:t>
            </a:r>
            <a:r>
              <a:rPr lang="en-US" sz="2100" dirty="0" err="1" smtClean="0"/>
              <a:t>untuk</a:t>
            </a:r>
            <a:r>
              <a:rPr lang="en-US" sz="2100" dirty="0" smtClean="0"/>
              <a:t> Long </a:t>
            </a:r>
            <a:r>
              <a:rPr lang="en-US" sz="2100" dirty="0" err="1" smtClean="0"/>
              <a:t>adalah</a:t>
            </a:r>
            <a:r>
              <a:rPr lang="en-US" sz="2100" dirty="0" smtClean="0"/>
              <a:t> 60, </a:t>
            </a:r>
            <a:r>
              <a:rPr lang="en-US" sz="2100" dirty="0" err="1" smtClean="0"/>
              <a:t>maka</a:t>
            </a:r>
            <a:r>
              <a:rPr lang="en-US" sz="2100" dirty="0" smtClean="0"/>
              <a:t> proses </a:t>
            </a:r>
            <a:r>
              <a:rPr lang="en-US" sz="2100" dirty="0" err="1" smtClean="0"/>
              <a:t>defuzzification</a:t>
            </a:r>
            <a:r>
              <a:rPr lang="en-US" sz="2100" dirty="0" smtClean="0"/>
              <a:t> </a:t>
            </a:r>
            <a:r>
              <a:rPr lang="en-US" sz="2100" dirty="0" err="1" smtClean="0"/>
              <a:t>menghasilkan</a:t>
            </a:r>
            <a:r>
              <a:rPr lang="en-US" sz="2100" dirty="0" smtClean="0"/>
              <a:t> </a:t>
            </a:r>
            <a:r>
              <a:rPr lang="en-US" sz="2100" dirty="0" err="1" smtClean="0"/>
              <a:t>nilai</a:t>
            </a:r>
            <a:r>
              <a:rPr lang="en-US" sz="2100" dirty="0" smtClean="0"/>
              <a:t> crisp </a:t>
            </a:r>
            <a:r>
              <a:rPr lang="en-US" sz="2100" dirty="0" err="1" smtClean="0"/>
              <a:t>sebesar</a:t>
            </a:r>
            <a:r>
              <a:rPr lang="en-US" sz="2100" dirty="0" smtClean="0"/>
              <a:t> 60.</a:t>
            </a:r>
          </a:p>
          <a:p>
            <a:pPr indent="-342900">
              <a:buClr>
                <a:srgbClr val="FFFF00"/>
              </a:buClr>
              <a:buFont typeface="Wingdings" pitchFamily="2" charset="2"/>
              <a:buChar char="q"/>
            </a:pPr>
            <a:r>
              <a:rPr lang="en-US" sz="2100" dirty="0" err="1" smtClean="0"/>
              <a:t>Dengan</a:t>
            </a:r>
            <a:r>
              <a:rPr lang="en-US" sz="2100" dirty="0" smtClean="0"/>
              <a:t> </a:t>
            </a:r>
            <a:r>
              <a:rPr lang="en-US" sz="2100" dirty="0" err="1" smtClean="0"/>
              <a:t>demikian</a:t>
            </a:r>
            <a:r>
              <a:rPr lang="en-US" sz="2100" dirty="0" smtClean="0"/>
              <a:t>, </a:t>
            </a:r>
            <a:r>
              <a:rPr lang="en-US" sz="2100" dirty="0" err="1" smtClean="0"/>
              <a:t>Durasi</a:t>
            </a:r>
            <a:r>
              <a:rPr lang="en-US" sz="2100" dirty="0" smtClean="0"/>
              <a:t> </a:t>
            </a:r>
            <a:r>
              <a:rPr lang="en-US" sz="2100" dirty="0" err="1" smtClean="0"/>
              <a:t>Penyiraman</a:t>
            </a:r>
            <a:r>
              <a:rPr lang="en-US" sz="2100" dirty="0" smtClean="0"/>
              <a:t> </a:t>
            </a:r>
            <a:r>
              <a:rPr lang="en-US" sz="2100" dirty="0" err="1" smtClean="0"/>
              <a:t>adalah</a:t>
            </a:r>
            <a:r>
              <a:rPr lang="en-US" sz="2100" dirty="0" smtClean="0"/>
              <a:t> 60 </a:t>
            </a:r>
            <a:r>
              <a:rPr lang="en-US" sz="2100" dirty="0" err="1" smtClean="0"/>
              <a:t>menit</a:t>
            </a:r>
            <a:r>
              <a:rPr lang="en-US" sz="2100" dirty="0" smtClean="0"/>
              <a:t>.</a:t>
            </a:r>
          </a:p>
          <a:p>
            <a:pPr indent="-342900">
              <a:buClr>
                <a:srgbClr val="FFFF00"/>
              </a:buClr>
              <a:buFont typeface="Wingdings" pitchFamily="2" charset="2"/>
              <a:buChar char="q"/>
            </a:pPr>
            <a:r>
              <a:rPr lang="en-US" sz="2100" dirty="0" err="1" smtClean="0"/>
              <a:t>Jika</a:t>
            </a:r>
            <a:r>
              <a:rPr lang="en-US" sz="2100" dirty="0" smtClean="0"/>
              <a:t> </a:t>
            </a:r>
            <a:r>
              <a:rPr lang="en-US" sz="2100" dirty="0" err="1" smtClean="0"/>
              <a:t>menggunakan</a:t>
            </a:r>
            <a:r>
              <a:rPr lang="en-US" sz="2100" dirty="0" smtClean="0"/>
              <a:t> Weighted Average </a:t>
            </a:r>
            <a:r>
              <a:rPr lang="en-US" sz="2100" dirty="0" err="1" smtClean="0"/>
              <a:t>untuk</a:t>
            </a:r>
            <a:r>
              <a:rPr lang="en-US" sz="2100" dirty="0" smtClean="0"/>
              <a:t> proses </a:t>
            </a:r>
            <a:r>
              <a:rPr lang="en-US" sz="2100" dirty="0" err="1" smtClean="0"/>
              <a:t>defuzzification</a:t>
            </a:r>
            <a:r>
              <a:rPr lang="en-US" sz="2100" dirty="0" smtClean="0"/>
              <a:t> </a:t>
            </a:r>
            <a:r>
              <a:rPr lang="en-US" sz="2100" dirty="0" err="1" smtClean="0"/>
              <a:t>diperoleh</a:t>
            </a:r>
            <a:r>
              <a:rPr lang="en-US" sz="2100" dirty="0" smtClean="0"/>
              <a:t> </a:t>
            </a:r>
            <a:r>
              <a:rPr lang="en-US" sz="2100" dirty="0" err="1" smtClean="0"/>
              <a:t>hasil</a:t>
            </a:r>
            <a:r>
              <a:rPr lang="en-US" sz="2100" dirty="0" smtClean="0"/>
              <a:t>: </a:t>
            </a:r>
          </a:p>
          <a:p>
            <a:pPr indent="-342900"/>
            <a:endParaRPr lang="en-US" sz="2100" dirty="0" smtClean="0"/>
          </a:p>
          <a:p>
            <a:pPr indent="-342900"/>
            <a:endParaRPr lang="en-US" sz="2100" dirty="0" smtClean="0"/>
          </a:p>
          <a:p>
            <a:pPr indent="-342900"/>
            <a:endParaRPr lang="en-US" sz="2100" dirty="0" smtClean="0"/>
          </a:p>
          <a:p>
            <a:pPr indent="-342900">
              <a:buClr>
                <a:srgbClr val="FFFF00"/>
              </a:buClr>
              <a:buFont typeface="Wingdings" pitchFamily="2" charset="2"/>
              <a:buChar char="q"/>
            </a:pPr>
            <a:r>
              <a:rPr lang="en-US" sz="2100" dirty="0" err="1" smtClean="0"/>
              <a:t>Dengan</a:t>
            </a:r>
            <a:r>
              <a:rPr lang="en-US" sz="2100" dirty="0" smtClean="0"/>
              <a:t> </a:t>
            </a:r>
            <a:r>
              <a:rPr lang="en-US" sz="2100" dirty="0" err="1" smtClean="0"/>
              <a:t>demikian</a:t>
            </a:r>
            <a:r>
              <a:rPr lang="en-US" sz="2100" dirty="0" smtClean="0"/>
              <a:t>, </a:t>
            </a:r>
            <a:r>
              <a:rPr lang="en-US" sz="2100" dirty="0" err="1" smtClean="0"/>
              <a:t>jika</a:t>
            </a:r>
            <a:r>
              <a:rPr lang="en-US" sz="2100" dirty="0" smtClean="0"/>
              <a:t> </a:t>
            </a:r>
            <a:r>
              <a:rPr lang="en-US" sz="2100" dirty="0" err="1" smtClean="0"/>
              <a:t>menggunakan</a:t>
            </a:r>
            <a:r>
              <a:rPr lang="en-US" sz="2100" dirty="0" smtClean="0"/>
              <a:t> Model </a:t>
            </a:r>
            <a:r>
              <a:rPr lang="en-US" sz="2100" dirty="0" err="1" smtClean="0"/>
              <a:t>Sugeno</a:t>
            </a:r>
            <a:r>
              <a:rPr lang="en-US" sz="2100" dirty="0" smtClean="0"/>
              <a:t> </a:t>
            </a:r>
            <a:r>
              <a:rPr lang="en-US" sz="2100" dirty="0" err="1" smtClean="0"/>
              <a:t>dengan</a:t>
            </a:r>
            <a:r>
              <a:rPr lang="en-US" sz="2100" dirty="0" smtClean="0"/>
              <a:t> </a:t>
            </a:r>
            <a:r>
              <a:rPr lang="en-US" sz="2100" dirty="0" err="1" smtClean="0"/>
              <a:t>defuzzification</a:t>
            </a:r>
            <a:r>
              <a:rPr lang="en-US" sz="2100" dirty="0" smtClean="0"/>
              <a:t> </a:t>
            </a:r>
            <a:r>
              <a:rPr lang="en-US" sz="2100" dirty="0" err="1" smtClean="0"/>
              <a:t>berupa</a:t>
            </a:r>
            <a:r>
              <a:rPr lang="en-US" sz="2100" dirty="0" smtClean="0"/>
              <a:t> Weighted Average, </a:t>
            </a:r>
            <a:r>
              <a:rPr lang="en-US" sz="2100" dirty="0" err="1" smtClean="0"/>
              <a:t>maka</a:t>
            </a:r>
            <a:r>
              <a:rPr lang="en-US" sz="2100" dirty="0" smtClean="0"/>
              <a:t> </a:t>
            </a:r>
            <a:r>
              <a:rPr lang="en-US" sz="2100" dirty="0" err="1" smtClean="0"/>
              <a:t>Durasi</a:t>
            </a:r>
            <a:r>
              <a:rPr lang="en-US" sz="2100" dirty="0" smtClean="0"/>
              <a:t> </a:t>
            </a:r>
            <a:r>
              <a:rPr lang="en-US" sz="2100" dirty="0" err="1" smtClean="0"/>
              <a:t>Penyiraman</a:t>
            </a:r>
            <a:r>
              <a:rPr lang="en-US" sz="2100" dirty="0" smtClean="0"/>
              <a:t> </a:t>
            </a:r>
            <a:r>
              <a:rPr lang="en-US" sz="2100" dirty="0" err="1" smtClean="0"/>
              <a:t>adalah</a:t>
            </a:r>
            <a:r>
              <a:rPr lang="en-US" sz="2100" dirty="0" smtClean="0"/>
              <a:t> 55,38 </a:t>
            </a:r>
            <a:r>
              <a:rPr lang="en-US" sz="2100" dirty="0" err="1" smtClean="0"/>
              <a:t>menit</a:t>
            </a:r>
            <a:r>
              <a:rPr lang="en-US" sz="2100" dirty="0" smtClean="0"/>
              <a:t>.</a:t>
            </a:r>
            <a:endParaRPr lang="th-TH" sz="2100" dirty="0" smtClean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64" t="28915" r="58846" b="62410"/>
          <a:stretch>
            <a:fillRect/>
          </a:stretch>
        </p:blipFill>
        <p:spPr bwMode="auto">
          <a:xfrm>
            <a:off x="1257751" y="4137025"/>
            <a:ext cx="4968875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7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id-ID" sz="3200" b="1" dirty="0" smtClean="0">
                <a:solidFill>
                  <a:schemeClr val="bg1"/>
                </a:solidFill>
              </a:rPr>
              <a:t>Mamdani Or Sugeno?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8" name="Rectangle 7"/>
          <p:cNvSpPr/>
          <p:nvPr/>
        </p:nvSpPr>
        <p:spPr>
          <a:xfrm>
            <a:off x="552091" y="1312061"/>
            <a:ext cx="78327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• </a:t>
            </a:r>
            <a:r>
              <a:rPr lang="en-US" sz="2400" dirty="0" err="1" smtClean="0"/>
              <a:t>Mamdani</a:t>
            </a:r>
            <a:r>
              <a:rPr lang="en-US" sz="2400" dirty="0" smtClean="0"/>
              <a:t> method is widely accepted for capturing expert</a:t>
            </a:r>
            <a:r>
              <a:rPr lang="id-ID" sz="2400" dirty="0" smtClean="0"/>
              <a:t> </a:t>
            </a:r>
            <a:r>
              <a:rPr lang="en-US" sz="2400" dirty="0" smtClean="0"/>
              <a:t>knowledge.</a:t>
            </a:r>
            <a:r>
              <a:rPr lang="id-ID" sz="2400" dirty="0" smtClean="0"/>
              <a:t> </a:t>
            </a:r>
            <a:r>
              <a:rPr lang="en-US" sz="2400" smtClean="0"/>
              <a:t>It</a:t>
            </a:r>
            <a:r>
              <a:rPr lang="id-ID" sz="2400" dirty="0" smtClean="0"/>
              <a:t> </a:t>
            </a:r>
            <a:r>
              <a:rPr lang="en-US" sz="2400" dirty="0" smtClean="0"/>
              <a:t>allows us to describe the expertise in more </a:t>
            </a:r>
            <a:r>
              <a:rPr lang="id-ID" sz="2400" dirty="0" smtClean="0"/>
              <a:t> </a:t>
            </a:r>
            <a:r>
              <a:rPr lang="en-US" sz="2400" dirty="0" smtClean="0"/>
              <a:t>intuitive, more human-like manner. However, </a:t>
            </a:r>
            <a:r>
              <a:rPr lang="en-US" sz="2400" dirty="0" err="1" smtClean="0"/>
              <a:t>Mamdani</a:t>
            </a:r>
            <a:r>
              <a:rPr lang="en-US" sz="2400" dirty="0" smtClean="0"/>
              <a:t>-type</a:t>
            </a:r>
            <a:r>
              <a:rPr lang="id-ID" sz="2400" dirty="0" smtClean="0"/>
              <a:t> fuzzy inference entails a substantial computational burden.</a:t>
            </a:r>
          </a:p>
          <a:p>
            <a:endParaRPr lang="id-ID" sz="2400" dirty="0" smtClean="0"/>
          </a:p>
          <a:p>
            <a:r>
              <a:rPr lang="en-US" sz="2400" dirty="0" smtClean="0"/>
              <a:t>• On the other hand, </a:t>
            </a:r>
            <a:r>
              <a:rPr lang="en-US" sz="2400" dirty="0" err="1" smtClean="0"/>
              <a:t>Sugeno</a:t>
            </a:r>
            <a:r>
              <a:rPr lang="en-US" sz="2400" dirty="0" smtClean="0"/>
              <a:t> method is computationally</a:t>
            </a:r>
            <a:r>
              <a:rPr lang="id-ID" sz="2400" dirty="0" smtClean="0"/>
              <a:t> </a:t>
            </a:r>
            <a:r>
              <a:rPr lang="en-US" sz="2400" dirty="0" smtClean="0"/>
              <a:t>effective and works well with optimization and adaptive </a:t>
            </a:r>
            <a:r>
              <a:rPr lang="id-ID" sz="2400" dirty="0" smtClean="0"/>
              <a:t> </a:t>
            </a:r>
            <a:r>
              <a:rPr lang="en-US" sz="2400" dirty="0" smtClean="0"/>
              <a:t>techniques, which makes it very attractive in control</a:t>
            </a:r>
            <a:r>
              <a:rPr lang="id-ID" sz="2400" dirty="0" smtClean="0"/>
              <a:t> </a:t>
            </a:r>
            <a:r>
              <a:rPr lang="en-US" sz="2400" dirty="0" smtClean="0"/>
              <a:t>problems, particularly for dynamic nonlinear systems</a:t>
            </a:r>
            <a:r>
              <a:rPr lang="id-ID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Sumber</a:t>
            </a:r>
            <a:r>
              <a:rPr lang="en-US" sz="2400" dirty="0" smtClean="0"/>
              <a:t>: Alexander </a:t>
            </a:r>
            <a:r>
              <a:rPr lang="en-US" sz="2400" dirty="0" err="1" smtClean="0"/>
              <a:t>Rakic</a:t>
            </a:r>
            <a:r>
              <a:rPr lang="en-US" sz="2400" dirty="0" smtClean="0"/>
              <a:t>, Fuzzy Logic: Introduction 3, Fuzzy Inference</a:t>
            </a:r>
          </a:p>
        </p:txBody>
      </p:sp>
    </p:spTree>
    <p:extLst>
      <p:ext uri="{BB962C8B-B14F-4D97-AF65-F5344CB8AC3E}">
        <p14:creationId xmlns:p14="http://schemas.microsoft.com/office/powerpoint/2010/main" val="17437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84101" y="2644676"/>
            <a:ext cx="4007827" cy="255454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soft" dir="tl">
              <a:rot lat="0" lon="0" rev="0"/>
            </a:lightRig>
          </a:scene3d>
          <a:sp3d>
            <a:bevelT prst="relaxedInset"/>
          </a:sp3d>
        </p:spPr>
        <p:txBody>
          <a:bodyPr wrap="none" lIns="91440" tIns="45720" rIns="91440" bIns="45720">
            <a:spAutoFit/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Kristen ITC" pitchFamily="66" charset="0"/>
              </a:rPr>
              <a:t>Terima</a:t>
            </a:r>
            <a:r>
              <a:rPr lang="en-US" sz="8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Kristen ITC" pitchFamily="66" charset="0"/>
              </a:rPr>
              <a:t> </a:t>
            </a:r>
          </a:p>
          <a:p>
            <a:pPr algn="ctr"/>
            <a:r>
              <a:rPr lang="en-US" sz="80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Kristen ITC" pitchFamily="66" charset="0"/>
              </a:rPr>
              <a:t>kasih</a:t>
            </a:r>
            <a:endParaRPr lang="en-US" sz="8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Kristen ITC" pitchFamily="66" charset="0"/>
            </a:endParaRPr>
          </a:p>
        </p:txBody>
      </p:sp>
      <p:pic>
        <p:nvPicPr>
          <p:cNvPr id="49" name="Picture 12" descr="C:\Users\Public\Pictures\Robot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11786" y="1082675"/>
            <a:ext cx="3426143" cy="502920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C:\Users\Public\Pictures\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854075"/>
            <a:ext cx="4384929" cy="518160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4" descr="C:\Users\Public\Pictures\rb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492" y="3140075"/>
            <a:ext cx="3322637" cy="35655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5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err="1" smtClean="0">
                <a:solidFill>
                  <a:schemeClr val="bg1"/>
                </a:solidFill>
              </a:rPr>
              <a:t>Pengantar</a:t>
            </a:r>
            <a:r>
              <a:rPr lang="en-US" sz="3200" b="1" dirty="0" smtClean="0">
                <a:solidFill>
                  <a:schemeClr val="bg1"/>
                </a:solidFill>
              </a:rPr>
              <a:t> FIS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14" name="Rectangle 13"/>
          <p:cNvSpPr/>
          <p:nvPr/>
        </p:nvSpPr>
        <p:spPr>
          <a:xfrm>
            <a:off x="339436" y="1423758"/>
            <a:ext cx="81534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Suatu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 </a:t>
            </a:r>
            <a:r>
              <a:rPr lang="en-US" sz="3200" dirty="0" err="1"/>
              <a:t>berbasis</a:t>
            </a:r>
            <a:r>
              <a:rPr lang="en-US" sz="3200" dirty="0"/>
              <a:t> </a:t>
            </a:r>
            <a:r>
              <a:rPr lang="en-US" sz="3200" dirty="0" err="1"/>
              <a:t>aturan</a:t>
            </a:r>
            <a:r>
              <a:rPr lang="en-US" sz="3200" dirty="0"/>
              <a:t> </a:t>
            </a:r>
            <a:r>
              <a:rPr lang="en-US" sz="3200" dirty="0" smtClean="0"/>
              <a:t>fuzzy </a:t>
            </a:r>
            <a:r>
              <a:rPr lang="en-US" sz="3200" dirty="0"/>
              <a:t>yang </a:t>
            </a:r>
            <a:r>
              <a:rPr lang="en-US" sz="3200" dirty="0" err="1"/>
              <a:t>lengkap</a:t>
            </a:r>
            <a:r>
              <a:rPr lang="en-US" sz="3200" dirty="0"/>
              <a:t> </a:t>
            </a:r>
            <a:r>
              <a:rPr lang="en-US" sz="3200" dirty="0" err="1"/>
              <a:t>terdiri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tiga</a:t>
            </a:r>
            <a:r>
              <a:rPr lang="en-US" sz="3200" dirty="0"/>
              <a:t> </a:t>
            </a:r>
            <a:r>
              <a:rPr lang="en-US" sz="3200" dirty="0" err="1"/>
              <a:t>komponen</a:t>
            </a:r>
            <a:r>
              <a:rPr lang="en-US" sz="3200" dirty="0"/>
              <a:t> </a:t>
            </a:r>
            <a:r>
              <a:rPr lang="en-US" sz="3200" dirty="0" err="1"/>
              <a:t>utama</a:t>
            </a:r>
            <a:r>
              <a:rPr lang="en-US" sz="3200" dirty="0"/>
              <a:t>: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dirty="0" err="1" smtClean="0"/>
              <a:t>Fuzzification</a:t>
            </a:r>
            <a:r>
              <a:rPr lang="en-US" sz="3200" dirty="0" smtClean="0"/>
              <a:t> (</a:t>
            </a:r>
            <a:r>
              <a:rPr lang="en-US" sz="3200" dirty="0" err="1" smtClean="0"/>
              <a:t>Fuzifikasi</a:t>
            </a:r>
            <a:r>
              <a:rPr lang="en-US" sz="3200" dirty="0" smtClean="0"/>
              <a:t>)</a:t>
            </a:r>
            <a:endParaRPr lang="en-US" sz="3200" dirty="0"/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dirty="0" smtClean="0"/>
              <a:t>Inference (</a:t>
            </a:r>
            <a:r>
              <a:rPr lang="en-US" sz="3200" dirty="0" err="1" smtClean="0"/>
              <a:t>Inferensi</a:t>
            </a:r>
            <a:r>
              <a:rPr lang="en-US" sz="3200" dirty="0" smtClean="0"/>
              <a:t>)</a:t>
            </a:r>
            <a:endParaRPr lang="en-US" sz="3200" dirty="0"/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3200" dirty="0" err="1" smtClean="0"/>
              <a:t>Defuzzification</a:t>
            </a:r>
            <a:r>
              <a:rPr lang="en-US" sz="3200" dirty="0" smtClean="0"/>
              <a:t> (</a:t>
            </a:r>
            <a:r>
              <a:rPr lang="en-US" sz="3200" dirty="0" err="1" smtClean="0"/>
              <a:t>Defuzifikasi</a:t>
            </a:r>
            <a:r>
              <a:rPr lang="en-US" sz="32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1785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smtClean="0">
                <a:solidFill>
                  <a:schemeClr val="bg1"/>
                </a:solidFill>
              </a:rPr>
              <a:t>Proses </a:t>
            </a:r>
            <a:r>
              <a:rPr lang="en-US" sz="3200" b="1" dirty="0" err="1" smtClean="0">
                <a:solidFill>
                  <a:schemeClr val="bg1"/>
                </a:solidFill>
              </a:rPr>
              <a:t>dalam</a:t>
            </a:r>
            <a:r>
              <a:rPr lang="en-US" sz="3200" b="1" dirty="0" smtClean="0">
                <a:solidFill>
                  <a:schemeClr val="bg1"/>
                </a:solidFill>
              </a:rPr>
              <a:t> FIS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1066800" y="1295400"/>
            <a:ext cx="1524000" cy="376237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b="1" i="1">
                <a:solidFill>
                  <a:srgbClr val="000000"/>
                </a:solidFill>
              </a:rPr>
              <a:t>Crisp Input</a:t>
            </a:r>
          </a:p>
        </p:txBody>
      </p:sp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1066800" y="2819400"/>
            <a:ext cx="1524000" cy="376237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b="1" i="1">
                <a:solidFill>
                  <a:srgbClr val="000000"/>
                </a:solidFill>
              </a:rPr>
              <a:t>Fuzzy Input</a:t>
            </a:r>
          </a:p>
        </p:txBody>
      </p: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914400" y="4419600"/>
            <a:ext cx="1828800" cy="376237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b="1" i="1">
                <a:solidFill>
                  <a:srgbClr val="000000"/>
                </a:solidFill>
              </a:rPr>
              <a:t>Fuzzy Output</a:t>
            </a:r>
          </a:p>
        </p:txBody>
      </p:sp>
      <p:sp>
        <p:nvSpPr>
          <p:cNvPr id="32" name="Text Box 6"/>
          <p:cNvSpPr txBox="1">
            <a:spLocks noChangeArrowheads="1"/>
          </p:cNvSpPr>
          <p:nvPr/>
        </p:nvSpPr>
        <p:spPr bwMode="auto">
          <a:xfrm>
            <a:off x="914400" y="5867400"/>
            <a:ext cx="1828800" cy="376237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b="1" i="1">
                <a:solidFill>
                  <a:srgbClr val="000000"/>
                </a:solidFill>
              </a:rPr>
              <a:t>Crisp Output</a:t>
            </a:r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381000" y="2057400"/>
            <a:ext cx="2971800" cy="4667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</a:rPr>
              <a:t>Fuzzification</a:t>
            </a:r>
          </a:p>
        </p:txBody>
      </p:sp>
      <p:sp>
        <p:nvSpPr>
          <p:cNvPr id="34" name="Line 8"/>
          <p:cNvSpPr>
            <a:spLocks noChangeShapeType="1"/>
          </p:cNvSpPr>
          <p:nvPr/>
        </p:nvSpPr>
        <p:spPr bwMode="auto">
          <a:xfrm>
            <a:off x="1828800" y="1676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9"/>
          <p:cNvSpPr>
            <a:spLocks noChangeShapeType="1"/>
          </p:cNvSpPr>
          <p:nvPr/>
        </p:nvSpPr>
        <p:spPr bwMode="auto">
          <a:xfrm>
            <a:off x="1828800" y="2514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Text Box 10"/>
          <p:cNvSpPr txBox="1">
            <a:spLocks noChangeArrowheads="1"/>
          </p:cNvSpPr>
          <p:nvPr/>
        </p:nvSpPr>
        <p:spPr bwMode="auto">
          <a:xfrm>
            <a:off x="381000" y="3581400"/>
            <a:ext cx="2971800" cy="4667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</a:rPr>
              <a:t>Rule Evaluation</a:t>
            </a:r>
          </a:p>
        </p:txBody>
      </p:sp>
      <p:sp>
        <p:nvSpPr>
          <p:cNvPr id="37" name="Line 11"/>
          <p:cNvSpPr>
            <a:spLocks noChangeShapeType="1"/>
          </p:cNvSpPr>
          <p:nvPr/>
        </p:nvSpPr>
        <p:spPr bwMode="auto">
          <a:xfrm>
            <a:off x="1828800" y="3200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12"/>
          <p:cNvSpPr>
            <a:spLocks noChangeShapeType="1"/>
          </p:cNvSpPr>
          <p:nvPr/>
        </p:nvSpPr>
        <p:spPr bwMode="auto">
          <a:xfrm>
            <a:off x="1828800" y="4038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Text Box 13"/>
          <p:cNvSpPr txBox="1">
            <a:spLocks noChangeArrowheads="1"/>
          </p:cNvSpPr>
          <p:nvPr/>
        </p:nvSpPr>
        <p:spPr bwMode="auto">
          <a:xfrm>
            <a:off x="381000" y="5105400"/>
            <a:ext cx="2971800" cy="4667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</a:rPr>
              <a:t>Defuzzification</a:t>
            </a:r>
          </a:p>
        </p:txBody>
      </p:sp>
      <p:sp>
        <p:nvSpPr>
          <p:cNvPr id="40" name="Line 14"/>
          <p:cNvSpPr>
            <a:spLocks noChangeShapeType="1"/>
          </p:cNvSpPr>
          <p:nvPr/>
        </p:nvSpPr>
        <p:spPr bwMode="auto">
          <a:xfrm>
            <a:off x="1828800" y="4800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15"/>
          <p:cNvSpPr>
            <a:spLocks noChangeShapeType="1"/>
          </p:cNvSpPr>
          <p:nvPr/>
        </p:nvSpPr>
        <p:spPr bwMode="auto">
          <a:xfrm>
            <a:off x="1828800" y="556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16"/>
          <p:cNvSpPr>
            <a:spLocks noChangeShapeType="1"/>
          </p:cNvSpPr>
          <p:nvPr/>
        </p:nvSpPr>
        <p:spPr bwMode="auto">
          <a:xfrm flipH="1" flipV="1">
            <a:off x="3429000" y="22860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17"/>
          <p:cNvSpPr txBox="1">
            <a:spLocks noChangeArrowheads="1"/>
          </p:cNvSpPr>
          <p:nvPr/>
        </p:nvSpPr>
        <p:spPr bwMode="auto">
          <a:xfrm>
            <a:off x="4572000" y="2057400"/>
            <a:ext cx="3429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/>
              <a:t>Input Membership Functions</a:t>
            </a:r>
          </a:p>
        </p:txBody>
      </p:sp>
      <p:sp>
        <p:nvSpPr>
          <p:cNvPr id="44" name="Line 18"/>
          <p:cNvSpPr>
            <a:spLocks noChangeShapeType="1"/>
          </p:cNvSpPr>
          <p:nvPr/>
        </p:nvSpPr>
        <p:spPr bwMode="auto">
          <a:xfrm flipH="1">
            <a:off x="3429000" y="38100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Text Box 19"/>
          <p:cNvSpPr txBox="1">
            <a:spLocks noChangeArrowheads="1"/>
          </p:cNvSpPr>
          <p:nvPr/>
        </p:nvSpPr>
        <p:spPr bwMode="auto">
          <a:xfrm>
            <a:off x="4572000" y="3581400"/>
            <a:ext cx="3048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Rules / Inferences</a:t>
            </a:r>
          </a:p>
        </p:txBody>
      </p:sp>
      <p:sp>
        <p:nvSpPr>
          <p:cNvPr id="46" name="Line 20"/>
          <p:cNvSpPr>
            <a:spLocks noChangeShapeType="1"/>
          </p:cNvSpPr>
          <p:nvPr/>
        </p:nvSpPr>
        <p:spPr bwMode="auto">
          <a:xfrm flipH="1">
            <a:off x="3429000" y="53340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 Box 21"/>
          <p:cNvSpPr txBox="1">
            <a:spLocks noChangeArrowheads="1"/>
          </p:cNvSpPr>
          <p:nvPr/>
        </p:nvSpPr>
        <p:spPr bwMode="auto">
          <a:xfrm>
            <a:off x="4419600" y="5105400"/>
            <a:ext cx="3581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Output Membership Functions</a:t>
            </a:r>
          </a:p>
        </p:txBody>
      </p:sp>
      <p:sp>
        <p:nvSpPr>
          <p:cNvPr id="48" name="TextBox 22"/>
          <p:cNvSpPr txBox="1">
            <a:spLocks noChangeArrowheads="1"/>
          </p:cNvSpPr>
          <p:nvPr/>
        </p:nvSpPr>
        <p:spPr bwMode="auto">
          <a:xfrm>
            <a:off x="3265487" y="5808662"/>
            <a:ext cx="533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dirty="0" err="1"/>
              <a:t>S</a:t>
            </a:r>
            <a:r>
              <a:rPr lang="en-US" dirty="0" err="1" smtClean="0"/>
              <a:t>uatu</a:t>
            </a:r>
            <a:r>
              <a:rPr lang="en-US" dirty="0" smtClean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 smtClean="0"/>
              <a:t>dibutuhkan</a:t>
            </a:r>
            <a:r>
              <a:rPr lang="en-US" dirty="0" smtClean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mengolah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dirancang</a:t>
            </a:r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49" name="TextBox 23"/>
          <p:cNvSpPr txBox="1">
            <a:spLocks noChangeArrowheads="1"/>
          </p:cNvSpPr>
          <p:nvPr/>
        </p:nvSpPr>
        <p:spPr bwMode="auto">
          <a:xfrm>
            <a:off x="3265487" y="1141412"/>
            <a:ext cx="533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/>
              <a:t>Data mentah yang akan dijadikan input untuk fuzzy</a:t>
            </a:r>
          </a:p>
          <a:p>
            <a:pPr eaLnBrk="1" hangingPunct="1"/>
            <a:endParaRPr lang="en-US"/>
          </a:p>
        </p:txBody>
      </p:sp>
      <p:sp>
        <p:nvSpPr>
          <p:cNvPr id="50" name="Line 16"/>
          <p:cNvSpPr>
            <a:spLocks noChangeShapeType="1"/>
          </p:cNvSpPr>
          <p:nvPr/>
        </p:nvSpPr>
        <p:spPr bwMode="auto">
          <a:xfrm flipH="1" flipV="1">
            <a:off x="2767012" y="1446212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 flipH="1" flipV="1">
            <a:off x="2808287" y="6094412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2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44" grpId="0" animBg="1"/>
      <p:bldP spid="45" grpId="0"/>
      <p:bldP spid="46" grpId="0" animBg="1"/>
      <p:bldP spid="47" grpId="0"/>
      <p:bldP spid="50" grpId="0" animBg="1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err="1" smtClean="0">
                <a:solidFill>
                  <a:schemeClr val="bg1"/>
                </a:solidFill>
              </a:rPr>
              <a:t>Fuzzification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29" name="Pentagon 28"/>
          <p:cNvSpPr/>
          <p:nvPr/>
        </p:nvSpPr>
        <p:spPr>
          <a:xfrm>
            <a:off x="180833" y="1828800"/>
            <a:ext cx="457200" cy="381000"/>
          </a:xfrm>
          <a:prstGeom prst="homePlat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85800" y="1665357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Fuzzification</a:t>
            </a:r>
            <a:r>
              <a:rPr lang="en-US" sz="2400" dirty="0" smtClean="0">
                <a:sym typeface="Wingdings" pitchFamily="2" charset="2"/>
              </a:rPr>
              <a:t> </a:t>
            </a:r>
            <a:r>
              <a:rPr lang="en-US" sz="2400" dirty="0" err="1"/>
              <a:t>mengubah</a:t>
            </a:r>
            <a:r>
              <a:rPr lang="en-US" sz="2400" dirty="0"/>
              <a:t> </a:t>
            </a:r>
            <a:r>
              <a:rPr lang="en-US" sz="2400" dirty="0" err="1"/>
              <a:t>masukan-masukan</a:t>
            </a:r>
            <a:r>
              <a:rPr lang="en-US" sz="2400" dirty="0"/>
              <a:t> yang </a:t>
            </a:r>
            <a:r>
              <a:rPr lang="en-US" sz="2400" dirty="0" err="1"/>
              <a:t>nilai</a:t>
            </a:r>
            <a:r>
              <a:rPr lang="en-US" sz="2400" dirty="0"/>
              <a:t> </a:t>
            </a:r>
            <a:r>
              <a:rPr lang="en-US" sz="2400" dirty="0" err="1"/>
              <a:t>kebenarannya</a:t>
            </a:r>
            <a:r>
              <a:rPr lang="en-US" sz="2400" dirty="0"/>
              <a:t> </a:t>
            </a:r>
            <a:r>
              <a:rPr lang="en-US" sz="2400" dirty="0" err="1"/>
              <a:t>bersifat</a:t>
            </a:r>
            <a:r>
              <a:rPr lang="en-US" sz="2400" dirty="0"/>
              <a:t> </a:t>
            </a:r>
            <a:r>
              <a:rPr lang="en-US" sz="2400" dirty="0" err="1"/>
              <a:t>pasti</a:t>
            </a:r>
            <a:r>
              <a:rPr lang="en-US" sz="2400" dirty="0"/>
              <a:t> (crisp input)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bentuk</a:t>
            </a:r>
            <a:r>
              <a:rPr lang="en-US" sz="2400" dirty="0"/>
              <a:t> fuzzy input.</a:t>
            </a:r>
          </a:p>
        </p:txBody>
      </p:sp>
      <p:sp>
        <p:nvSpPr>
          <p:cNvPr id="31" name="Pentagon 30"/>
          <p:cNvSpPr/>
          <p:nvPr/>
        </p:nvSpPr>
        <p:spPr>
          <a:xfrm>
            <a:off x="180833" y="3125807"/>
            <a:ext cx="457200" cy="381000"/>
          </a:xfrm>
          <a:prstGeom prst="homePlat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85800" y="2962364"/>
            <a:ext cx="77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Fuzzy input </a:t>
            </a:r>
            <a:r>
              <a:rPr lang="en-US" sz="2400" dirty="0" err="1" smtClean="0"/>
              <a:t>hasil</a:t>
            </a:r>
            <a:r>
              <a:rPr lang="en-US" sz="2400" dirty="0" smtClean="0"/>
              <a:t> </a:t>
            </a:r>
            <a:r>
              <a:rPr lang="en-US" sz="2400" dirty="0" err="1" smtClean="0"/>
              <a:t>konversi</a:t>
            </a:r>
            <a:r>
              <a:rPr lang="en-US" sz="2400" dirty="0" smtClean="0"/>
              <a:t> </a:t>
            </a:r>
            <a:r>
              <a:rPr lang="en-US" sz="2400" dirty="0" err="1" smtClean="0"/>
              <a:t>berupa</a:t>
            </a:r>
            <a:r>
              <a:rPr lang="en-US" sz="2400" dirty="0" smtClean="0"/>
              <a:t> </a:t>
            </a: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  <a:r>
              <a:rPr lang="en-US" sz="2400" dirty="0" err="1" smtClean="0"/>
              <a:t>linguistik</a:t>
            </a:r>
            <a:r>
              <a:rPr lang="en-US" sz="2400" dirty="0" smtClean="0"/>
              <a:t> yang </a:t>
            </a:r>
            <a:r>
              <a:rPr lang="en-US" sz="2400" dirty="0" err="1" smtClean="0"/>
              <a:t>semantiknya</a:t>
            </a:r>
            <a:r>
              <a:rPr lang="en-US" sz="2400" dirty="0" smtClean="0"/>
              <a:t> </a:t>
            </a:r>
            <a:r>
              <a:rPr lang="en-US" sz="2400" dirty="0" err="1" smtClean="0"/>
              <a:t>ditentukan</a:t>
            </a:r>
            <a:r>
              <a:rPr lang="en-US" sz="2400" dirty="0" smtClean="0"/>
              <a:t> </a:t>
            </a:r>
            <a:r>
              <a:rPr lang="en-US" sz="2400" dirty="0" err="1" smtClean="0"/>
              <a:t>berdasarkan</a:t>
            </a:r>
            <a:r>
              <a:rPr lang="en-US" sz="2400" dirty="0" smtClean="0"/>
              <a:t> </a:t>
            </a:r>
            <a:r>
              <a:rPr lang="en-US" sz="2400" dirty="0" err="1" smtClean="0"/>
              <a:t>fungsi</a:t>
            </a:r>
            <a:r>
              <a:rPr lang="en-US" sz="2400" dirty="0" smtClean="0"/>
              <a:t> </a:t>
            </a:r>
            <a:r>
              <a:rPr lang="en-US" sz="2400" dirty="0" err="1" smtClean="0"/>
              <a:t>keanggotaan</a:t>
            </a:r>
            <a:r>
              <a:rPr lang="en-US" sz="2400" dirty="0" smtClean="0"/>
              <a:t>.</a:t>
            </a:r>
          </a:p>
          <a:p>
            <a:pPr marL="342900" indent="-342900">
              <a:buFont typeface="Wingdings" pitchFamily="2" charset="2"/>
              <a:buChar char="è"/>
            </a:pPr>
            <a:r>
              <a:rPr lang="en-US" sz="2400" dirty="0" err="1" smtClean="0">
                <a:sym typeface="Wingdings" pitchFamily="2" charset="2"/>
              </a:rPr>
              <a:t>Misal</a:t>
            </a:r>
            <a:r>
              <a:rPr lang="en-US" sz="2400" dirty="0" smtClean="0">
                <a:sym typeface="Wingdings" pitchFamily="2" charset="2"/>
              </a:rPr>
              <a:t>:</a:t>
            </a:r>
          </a:p>
          <a:p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Suhu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smtClean="0"/>
              <a:t>20</a:t>
            </a:r>
            <a:r>
              <a:rPr lang="en-US" sz="2400" baseline="30000" dirty="0" smtClean="0"/>
              <a:t>o</a:t>
            </a:r>
            <a:r>
              <a:rPr lang="en-US" sz="2400" dirty="0" smtClean="0"/>
              <a:t>C </a:t>
            </a:r>
            <a:r>
              <a:rPr lang="en-US" sz="2400" dirty="0" smtClean="0">
                <a:sym typeface="Wingdings" pitchFamily="2" charset="2"/>
              </a:rPr>
              <a:t> </a:t>
            </a:r>
            <a:r>
              <a:rPr lang="en-US" sz="2400" dirty="0" err="1" smtClean="0">
                <a:sym typeface="Wingdings" pitchFamily="2" charset="2"/>
              </a:rPr>
              <a:t>Hangat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dengan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derajat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keanggotaan</a:t>
            </a:r>
            <a:r>
              <a:rPr lang="en-US" sz="2400" dirty="0" smtClean="0">
                <a:sym typeface="Wingdings" pitchFamily="2" charset="2"/>
              </a:rPr>
              <a:t> (</a:t>
            </a:r>
            <a:r>
              <a:rPr lang="en-US" sz="2400" dirty="0">
                <a:sym typeface="Symbol"/>
              </a:rPr>
              <a:t></a:t>
            </a:r>
            <a:r>
              <a:rPr lang="en-US" sz="2400" baseline="-25000" dirty="0" smtClean="0"/>
              <a:t>s</a:t>
            </a:r>
            <a:r>
              <a:rPr lang="en-US" sz="2400" dirty="0" smtClean="0"/>
              <a:t> ) = 0.7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150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smtClean="0">
                <a:solidFill>
                  <a:schemeClr val="bg1"/>
                </a:solidFill>
              </a:rPr>
              <a:t>Inference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04800" y="1309255"/>
            <a:ext cx="7551738" cy="495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2900">
              <a:buClr>
                <a:srgbClr val="FFC000"/>
              </a:buClr>
              <a:buFont typeface="Wingdings" pitchFamily="2" charset="2"/>
              <a:buChar char="q"/>
            </a:pPr>
            <a:r>
              <a:rPr lang="en-US" sz="2400" dirty="0" smtClean="0"/>
              <a:t>Inference: </a:t>
            </a:r>
            <a:r>
              <a:rPr lang="en-US" sz="2400" dirty="0" err="1" smtClean="0"/>
              <a:t>melakukan</a:t>
            </a:r>
            <a:r>
              <a:rPr lang="en-US" sz="2400" dirty="0" smtClean="0"/>
              <a:t> </a:t>
            </a:r>
            <a:r>
              <a:rPr lang="en-US" sz="2400" dirty="0" err="1" smtClean="0"/>
              <a:t>penalaran</a:t>
            </a:r>
            <a:r>
              <a:rPr lang="en-US" sz="2400" dirty="0" smtClean="0"/>
              <a:t> </a:t>
            </a:r>
            <a:r>
              <a:rPr lang="en-US" sz="2400" dirty="0" err="1" smtClean="0"/>
              <a:t>menggunakan</a:t>
            </a:r>
            <a:r>
              <a:rPr lang="en-US" sz="2400" dirty="0" smtClean="0"/>
              <a:t> fuzzy input </a:t>
            </a:r>
            <a:r>
              <a:rPr lang="en-US" sz="2400" dirty="0" err="1" smtClean="0"/>
              <a:t>dan</a:t>
            </a:r>
            <a:r>
              <a:rPr lang="en-US" sz="2400" dirty="0" smtClean="0"/>
              <a:t> fuzzy rules yang </a:t>
            </a:r>
            <a:r>
              <a:rPr lang="en-US" sz="2400" dirty="0" err="1" smtClean="0"/>
              <a:t>telah</a:t>
            </a:r>
            <a:r>
              <a:rPr lang="en-US" sz="2400" dirty="0" smtClean="0"/>
              <a:t> </a:t>
            </a:r>
            <a:r>
              <a:rPr lang="en-US" sz="2400" dirty="0" err="1" smtClean="0"/>
              <a:t>ditentukan</a:t>
            </a:r>
            <a:r>
              <a:rPr lang="en-US" sz="2400" dirty="0" smtClean="0"/>
              <a:t> </a:t>
            </a:r>
            <a:r>
              <a:rPr lang="en-US" sz="2400" dirty="0" err="1" smtClean="0"/>
              <a:t>sehingga</a:t>
            </a:r>
            <a:r>
              <a:rPr lang="en-US" sz="2400" dirty="0" smtClean="0"/>
              <a:t> </a:t>
            </a:r>
            <a:r>
              <a:rPr lang="en-US" sz="2400" dirty="0" err="1" smtClean="0"/>
              <a:t>menghasilkan</a:t>
            </a:r>
            <a:r>
              <a:rPr lang="en-US" sz="2400" dirty="0" smtClean="0"/>
              <a:t> fuzzy output.</a:t>
            </a:r>
          </a:p>
          <a:p>
            <a:pPr indent="-342900">
              <a:buClr>
                <a:srgbClr val="FFC000"/>
              </a:buClr>
              <a:buFont typeface="Wingdings" pitchFamily="2" charset="2"/>
              <a:buChar char="q"/>
            </a:pPr>
            <a:r>
              <a:rPr lang="en-US" sz="2400" dirty="0" err="1" smtClean="0"/>
              <a:t>Secara</a:t>
            </a:r>
            <a:r>
              <a:rPr lang="en-US" sz="2400" dirty="0" smtClean="0"/>
              <a:t> </a:t>
            </a:r>
            <a:r>
              <a:rPr lang="en-US" sz="2400" dirty="0" err="1" smtClean="0"/>
              <a:t>sintaks</a:t>
            </a:r>
            <a:r>
              <a:rPr lang="en-US" sz="2400" dirty="0" smtClean="0"/>
              <a:t>, </a:t>
            </a:r>
            <a:r>
              <a:rPr lang="en-US" sz="2400" dirty="0" err="1" smtClean="0"/>
              <a:t>suatu</a:t>
            </a:r>
            <a:r>
              <a:rPr lang="en-US" sz="2400" dirty="0" smtClean="0"/>
              <a:t> fuzzy rule (</a:t>
            </a:r>
            <a:r>
              <a:rPr lang="en-US" sz="2400" dirty="0" err="1" smtClean="0"/>
              <a:t>aturan</a:t>
            </a:r>
            <a:r>
              <a:rPr lang="en-US" sz="2400" dirty="0" smtClean="0"/>
              <a:t> fuzzy) </a:t>
            </a:r>
            <a:r>
              <a:rPr lang="en-US" sz="2400" dirty="0" err="1" smtClean="0"/>
              <a:t>dituliskan</a:t>
            </a:r>
            <a:r>
              <a:rPr lang="en-US" sz="2400" dirty="0" smtClean="0"/>
              <a:t> </a:t>
            </a:r>
            <a:r>
              <a:rPr lang="en-US" sz="2400" dirty="0" err="1" smtClean="0"/>
              <a:t>sebagai</a:t>
            </a:r>
            <a:r>
              <a:rPr lang="en-US" sz="2400" dirty="0" smtClean="0"/>
              <a:t>:</a:t>
            </a:r>
          </a:p>
          <a:p>
            <a:pPr marL="0" lvl="1" indent="0">
              <a:buClrTx/>
              <a:buNone/>
            </a:pPr>
            <a:r>
              <a:rPr lang="en-US" sz="2400" b="1" dirty="0" smtClean="0">
                <a:solidFill>
                  <a:srgbClr val="FFC000"/>
                </a:solidFill>
                <a:sym typeface="Wingdings" pitchFamily="2" charset="2"/>
              </a:rPr>
              <a:t>	 </a:t>
            </a:r>
            <a:r>
              <a:rPr 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</a:t>
            </a:r>
            <a:r>
              <a:rPr lang="en-US" sz="24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antecendent</a:t>
            </a:r>
            <a:r>
              <a:rPr 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THEN consequent</a:t>
            </a:r>
          </a:p>
          <a:p>
            <a:pPr marL="0" lvl="1" indent="0">
              <a:buNone/>
            </a:pPr>
            <a:endParaRPr lang="en-US" sz="1000" b="1" dirty="0" smtClean="0">
              <a:solidFill>
                <a:srgbClr val="FF0000"/>
              </a:solidFill>
            </a:endParaRPr>
          </a:p>
          <a:p>
            <a:pPr indent="-342900">
              <a:buClr>
                <a:srgbClr val="FFC000"/>
              </a:buClr>
              <a:buFont typeface="Wingdings" pitchFamily="2" charset="2"/>
              <a:buChar char="q"/>
            </a:pPr>
            <a:r>
              <a:rPr lang="en-US" sz="2400" dirty="0" err="1" smtClean="0"/>
              <a:t>Terdapat</a:t>
            </a:r>
            <a:r>
              <a:rPr lang="en-US" sz="2400" dirty="0" smtClean="0"/>
              <a:t> </a:t>
            </a:r>
            <a:r>
              <a:rPr lang="en-US" sz="2400" dirty="0" err="1" smtClean="0"/>
              <a:t>dua</a:t>
            </a:r>
            <a:r>
              <a:rPr lang="en-US" sz="2400" dirty="0" smtClean="0"/>
              <a:t> model </a:t>
            </a:r>
            <a:r>
              <a:rPr lang="en-US" sz="2400" dirty="0" err="1" smtClean="0"/>
              <a:t>aturan</a:t>
            </a:r>
            <a:r>
              <a:rPr lang="en-US" sz="2400" dirty="0" smtClean="0"/>
              <a:t> fuzzy yang </a:t>
            </a:r>
            <a:r>
              <a:rPr lang="en-US" sz="2400" dirty="0" err="1" smtClean="0"/>
              <a:t>digunakan</a:t>
            </a:r>
            <a:r>
              <a:rPr lang="en-US" sz="2400" dirty="0" smtClean="0"/>
              <a:t> </a:t>
            </a:r>
            <a:r>
              <a:rPr lang="en-US" sz="2400" dirty="0" err="1" smtClean="0"/>
              <a:t>secara</a:t>
            </a:r>
            <a:r>
              <a:rPr lang="en-US" sz="2400" dirty="0" smtClean="0"/>
              <a:t> </a:t>
            </a:r>
            <a:r>
              <a:rPr lang="en-US" sz="2400" dirty="0" err="1" smtClean="0"/>
              <a:t>luas</a:t>
            </a:r>
            <a:r>
              <a:rPr lang="en-US" sz="2400" dirty="0" smtClean="0"/>
              <a:t> </a:t>
            </a:r>
            <a:r>
              <a:rPr lang="en-US" sz="2400" dirty="0" err="1" smtClean="0"/>
              <a:t>dalam</a:t>
            </a:r>
            <a:r>
              <a:rPr lang="en-US" sz="2400" dirty="0" smtClean="0"/>
              <a:t> </a:t>
            </a:r>
            <a:r>
              <a:rPr lang="en-US" sz="2400" dirty="0" err="1" smtClean="0"/>
              <a:t>berbagai</a:t>
            </a:r>
            <a:r>
              <a:rPr lang="en-US" sz="2400" dirty="0" smtClean="0"/>
              <a:t> </a:t>
            </a:r>
            <a:r>
              <a:rPr lang="en-US" sz="2400" dirty="0" err="1" smtClean="0"/>
              <a:t>aplikasi</a:t>
            </a:r>
            <a:r>
              <a:rPr lang="en-US" sz="2400" dirty="0" smtClean="0"/>
              <a:t>, </a:t>
            </a:r>
            <a:r>
              <a:rPr lang="en-US" sz="2400" dirty="0" err="1" smtClean="0"/>
              <a:t>yaitu</a:t>
            </a:r>
            <a:r>
              <a:rPr lang="en-US" sz="2400" dirty="0" smtClean="0"/>
              <a:t>:</a:t>
            </a:r>
          </a:p>
          <a:p>
            <a:pPr marL="1260475" lvl="2" indent="-346075">
              <a:buClrTx/>
              <a:buFont typeface="Wingdings" pitchFamily="2" charset="2"/>
              <a:buChar char="ü"/>
            </a:pPr>
            <a:r>
              <a:rPr lang="en-US" sz="2400" dirty="0" smtClean="0"/>
              <a:t>Model </a:t>
            </a:r>
            <a:r>
              <a:rPr lang="en-US" sz="2400" dirty="0" err="1" smtClean="0"/>
              <a:t>Mamdani</a:t>
            </a:r>
            <a:endParaRPr lang="en-US" sz="2400" dirty="0" smtClean="0"/>
          </a:p>
          <a:p>
            <a:pPr marL="1260475" lvl="2" indent="-346075">
              <a:buClrTx/>
              <a:buFont typeface="Wingdings" pitchFamily="2" charset="2"/>
              <a:buChar char="ü"/>
            </a:pPr>
            <a:r>
              <a:rPr lang="en-US" sz="2400" dirty="0" smtClean="0"/>
              <a:t>Model </a:t>
            </a:r>
            <a:r>
              <a:rPr lang="en-US" sz="2400" dirty="0" err="1" smtClean="0"/>
              <a:t>Sugeno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5984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smtClean="0">
                <a:solidFill>
                  <a:schemeClr val="bg1"/>
                </a:solidFill>
              </a:rPr>
              <a:t>Inference (</a:t>
            </a:r>
            <a:r>
              <a:rPr lang="en-US" sz="3200" b="1" dirty="0" err="1" smtClean="0">
                <a:solidFill>
                  <a:schemeClr val="bg1"/>
                </a:solidFill>
              </a:rPr>
              <a:t>Mamdani</a:t>
            </a:r>
            <a:r>
              <a:rPr lang="en-US" sz="3200" b="1" dirty="0" smtClean="0">
                <a:solidFill>
                  <a:schemeClr val="bg1"/>
                </a:solidFill>
              </a:rPr>
              <a:t>)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6" name="Rectangle 5"/>
          <p:cNvSpPr/>
          <p:nvPr/>
        </p:nvSpPr>
        <p:spPr>
          <a:xfrm>
            <a:off x="343469" y="1371600"/>
            <a:ext cx="7696200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dirty="0" err="1"/>
              <a:t>Pada</a:t>
            </a:r>
            <a:r>
              <a:rPr lang="en-US" sz="2800" dirty="0"/>
              <a:t> model </a:t>
            </a:r>
            <a:r>
              <a:rPr lang="en-US" sz="2800" dirty="0" err="1"/>
              <a:t>ini</a:t>
            </a:r>
            <a:r>
              <a:rPr lang="en-US" sz="2800" dirty="0"/>
              <a:t>, </a:t>
            </a:r>
            <a:r>
              <a:rPr lang="en-US" sz="2800" dirty="0" err="1"/>
              <a:t>aturan</a:t>
            </a:r>
            <a:r>
              <a:rPr lang="en-US" sz="2800" dirty="0"/>
              <a:t> fuzzy </a:t>
            </a:r>
            <a:r>
              <a:rPr lang="en-US" sz="2800" dirty="0" err="1"/>
              <a:t>didefinisikan</a:t>
            </a:r>
            <a:r>
              <a:rPr lang="en-US" sz="2800" dirty="0"/>
              <a:t> </a:t>
            </a:r>
            <a:r>
              <a:rPr lang="en-US" sz="2800" dirty="0" err="1" smtClean="0"/>
              <a:t>sebagai</a:t>
            </a:r>
            <a:r>
              <a:rPr lang="en-US" sz="2800" dirty="0" smtClean="0"/>
              <a:t>:</a:t>
            </a:r>
            <a:endParaRPr lang="en-US" sz="2800" dirty="0"/>
          </a:p>
          <a:p>
            <a:pPr lvl="1">
              <a:buFontTx/>
              <a:buNone/>
            </a:pPr>
            <a:endParaRPr lang="en-US" sz="1000" dirty="0" smtClean="0"/>
          </a:p>
          <a:p>
            <a:pPr lvl="1">
              <a:buFontTx/>
              <a:buNone/>
            </a:pPr>
            <a:r>
              <a:rPr lang="en-US" sz="1000" dirty="0"/>
              <a:t>	</a:t>
            </a:r>
          </a:p>
          <a:p>
            <a:pPr lvl="1">
              <a:buFontTx/>
              <a:buNone/>
            </a:pPr>
            <a:r>
              <a:rPr lang="en-US" sz="2800" dirty="0" smtClean="0">
                <a:solidFill>
                  <a:srgbClr val="FFFF00"/>
                </a:solidFill>
              </a:rPr>
              <a:t>	</a:t>
            </a:r>
            <a:r>
              <a:rPr lang="en-US" sz="2800" b="1" dirty="0" smtClean="0">
                <a:solidFill>
                  <a:srgbClr val="FFFF00"/>
                </a:solidFill>
              </a:rPr>
              <a:t>IF </a:t>
            </a:r>
            <a:r>
              <a:rPr lang="en-US" sz="2800" b="1" dirty="0">
                <a:solidFill>
                  <a:srgbClr val="FFFF00"/>
                </a:solidFill>
              </a:rPr>
              <a:t>x</a:t>
            </a:r>
            <a:r>
              <a:rPr lang="en-US" sz="2800" b="1" baseline="-25000" dirty="0">
                <a:solidFill>
                  <a:srgbClr val="FFFF00"/>
                </a:solidFill>
              </a:rPr>
              <a:t>1</a:t>
            </a:r>
            <a:r>
              <a:rPr lang="en-US" sz="2800" b="1" dirty="0">
                <a:solidFill>
                  <a:srgbClr val="FFFF00"/>
                </a:solidFill>
              </a:rPr>
              <a:t> is A</a:t>
            </a:r>
            <a:r>
              <a:rPr lang="en-US" sz="2800" b="1" baseline="-25000" dirty="0">
                <a:solidFill>
                  <a:srgbClr val="FFFF00"/>
                </a:solidFill>
              </a:rPr>
              <a:t>1</a:t>
            </a:r>
            <a:r>
              <a:rPr lang="en-US" sz="2800" b="1" dirty="0">
                <a:solidFill>
                  <a:srgbClr val="FFFF00"/>
                </a:solidFill>
              </a:rPr>
              <a:t> AND …AND </a:t>
            </a:r>
            <a:r>
              <a:rPr lang="en-US" sz="2800" b="1" dirty="0" err="1">
                <a:solidFill>
                  <a:srgbClr val="FFFF00"/>
                </a:solidFill>
              </a:rPr>
              <a:t>x</a:t>
            </a:r>
            <a:r>
              <a:rPr lang="en-US" sz="2800" b="1" baseline="-25000" dirty="0" err="1">
                <a:solidFill>
                  <a:srgbClr val="FFFF00"/>
                </a:solidFill>
              </a:rPr>
              <a:t>n</a:t>
            </a:r>
            <a:r>
              <a:rPr lang="en-US" sz="2800" b="1" dirty="0">
                <a:solidFill>
                  <a:srgbClr val="FFFF00"/>
                </a:solidFill>
              </a:rPr>
              <a:t> is A</a:t>
            </a:r>
            <a:r>
              <a:rPr lang="en-US" sz="2800" b="1" baseline="-25000" dirty="0">
                <a:solidFill>
                  <a:srgbClr val="FFFF00"/>
                </a:solidFill>
              </a:rPr>
              <a:t>n</a:t>
            </a:r>
            <a:r>
              <a:rPr lang="en-US" sz="2800" b="1" dirty="0">
                <a:solidFill>
                  <a:srgbClr val="FFFF00"/>
                </a:solidFill>
              </a:rPr>
              <a:t> THEN y is B</a:t>
            </a:r>
          </a:p>
          <a:p>
            <a:pPr lvl="1">
              <a:buFontTx/>
              <a:buNone/>
            </a:pPr>
            <a:endParaRPr lang="en-US" sz="1000" b="1" dirty="0">
              <a:solidFill>
                <a:schemeClr val="tx2"/>
              </a:solidFill>
            </a:endParaRPr>
          </a:p>
          <a:p>
            <a:pPr lvl="1">
              <a:buFontTx/>
              <a:buNone/>
            </a:pPr>
            <a:r>
              <a:rPr lang="en-US" sz="2800" dirty="0" smtClean="0"/>
              <a:t>	di </a:t>
            </a:r>
            <a:r>
              <a:rPr lang="en-US" sz="2800" dirty="0" err="1"/>
              <a:t>mana</a:t>
            </a:r>
            <a:r>
              <a:rPr lang="en-US" sz="2800" dirty="0"/>
              <a:t> A</a:t>
            </a:r>
            <a:r>
              <a:rPr lang="en-US" sz="2800" baseline="-25000" dirty="0"/>
              <a:t>1</a:t>
            </a:r>
            <a:r>
              <a:rPr lang="en-US" sz="2800" dirty="0"/>
              <a:t>, …, A</a:t>
            </a:r>
            <a:r>
              <a:rPr lang="en-US" sz="2800" baseline="-25000" dirty="0"/>
              <a:t>n</a:t>
            </a:r>
            <a:r>
              <a:rPr lang="en-US" sz="2800" dirty="0"/>
              <a:t>, </a:t>
            </a:r>
            <a:r>
              <a:rPr lang="en-US" sz="2800" dirty="0" err="1"/>
              <a:t>dan</a:t>
            </a:r>
            <a:r>
              <a:rPr lang="en-US" sz="2800" dirty="0"/>
              <a:t> B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nilai-nilai</a:t>
            </a:r>
            <a:r>
              <a:rPr lang="en-US" sz="2800" dirty="0"/>
              <a:t> </a:t>
            </a:r>
            <a:r>
              <a:rPr lang="en-US" sz="2800" dirty="0" err="1"/>
              <a:t>linguistik</a:t>
            </a:r>
            <a:r>
              <a:rPr lang="en-US" sz="2800" dirty="0"/>
              <a:t> (</a:t>
            </a:r>
            <a:r>
              <a:rPr lang="en-US" sz="2800" dirty="0" err="1"/>
              <a:t>atau</a:t>
            </a:r>
            <a:r>
              <a:rPr lang="en-US" sz="2800" dirty="0"/>
              <a:t> fuzzy set) </a:t>
            </a:r>
            <a:r>
              <a:rPr lang="en-US" sz="2800" dirty="0" err="1"/>
              <a:t>dan</a:t>
            </a:r>
            <a:r>
              <a:rPr lang="en-US" sz="2800" dirty="0"/>
              <a:t> “x</a:t>
            </a:r>
            <a:r>
              <a:rPr lang="en-US" sz="2800" baseline="-25000" dirty="0"/>
              <a:t>1</a:t>
            </a:r>
            <a:r>
              <a:rPr lang="en-US" sz="2800" dirty="0"/>
              <a:t> is A</a:t>
            </a:r>
            <a:r>
              <a:rPr lang="en-US" sz="2800" baseline="-25000" dirty="0"/>
              <a:t>1</a:t>
            </a:r>
            <a:r>
              <a:rPr lang="en-US" sz="2800" dirty="0"/>
              <a:t>” </a:t>
            </a:r>
            <a:r>
              <a:rPr lang="en-US" sz="2800" dirty="0" err="1"/>
              <a:t>menyatakan</a:t>
            </a:r>
            <a:r>
              <a:rPr lang="en-US" sz="2800" dirty="0"/>
              <a:t> </a:t>
            </a:r>
            <a:r>
              <a:rPr lang="en-US" sz="2800" dirty="0" err="1"/>
              <a:t>bahwa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x</a:t>
            </a:r>
            <a:r>
              <a:rPr lang="en-US" sz="2800" baseline="-25000" dirty="0"/>
              <a:t>1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anggota</a:t>
            </a:r>
            <a:r>
              <a:rPr lang="en-US" sz="2800" dirty="0"/>
              <a:t> fuzzy set A</a:t>
            </a:r>
            <a:r>
              <a:rPr lang="en-US" sz="2800" baseline="-25000" dirty="0"/>
              <a:t>1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378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368" y="190499"/>
            <a:ext cx="7966219" cy="600827"/>
          </a:xfrm>
        </p:spPr>
        <p:txBody>
          <a:bodyPr/>
          <a:lstStyle/>
          <a:p>
            <a:pPr lvl="1" algn="l"/>
            <a:r>
              <a:rPr lang="en-US" sz="3200" b="1" dirty="0" smtClean="0">
                <a:solidFill>
                  <a:schemeClr val="bg1"/>
                </a:solidFill>
              </a:rPr>
              <a:t>Inference (</a:t>
            </a:r>
            <a:r>
              <a:rPr lang="en-US" sz="3200" b="1" dirty="0" err="1" smtClean="0">
                <a:solidFill>
                  <a:schemeClr val="bg1"/>
                </a:solidFill>
              </a:rPr>
              <a:t>Sugeno</a:t>
            </a:r>
            <a:r>
              <a:rPr lang="en-US" sz="3200" b="1" dirty="0" smtClean="0">
                <a:solidFill>
                  <a:schemeClr val="bg1"/>
                </a:solidFill>
              </a:rPr>
              <a:t>)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Placeholder 6" descr="is-ai-part-of-computer-science.jpg"/>
          <p:cNvPicPr>
            <a:picLocks noChangeAspect="1"/>
          </p:cNvPicPr>
          <p:nvPr/>
        </p:nvPicPr>
        <p:blipFill>
          <a:blip r:embed="rId2"/>
          <a:srcRect l="23430" r="23430"/>
          <a:stretch>
            <a:fillRect/>
          </a:stretch>
        </p:blipFill>
        <p:spPr>
          <a:xfrm>
            <a:off x="0" y="0"/>
            <a:ext cx="976313" cy="1033463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</p:spPr>
      </p:pic>
      <p:sp>
        <p:nvSpPr>
          <p:cNvPr id="7" name="Rectangle 6"/>
          <p:cNvSpPr/>
          <p:nvPr/>
        </p:nvSpPr>
        <p:spPr>
          <a:xfrm>
            <a:off x="343469" y="1253836"/>
            <a:ext cx="7696200" cy="5115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sz="2400" dirty="0"/>
              <a:t>Model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dikenal</a:t>
            </a:r>
            <a:r>
              <a:rPr lang="en-US" sz="2400" dirty="0"/>
              <a:t> </a:t>
            </a:r>
            <a:r>
              <a:rPr lang="en-US" sz="2400" dirty="0" err="1"/>
              <a:t>juga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Takagi-</a:t>
            </a:r>
            <a:r>
              <a:rPr lang="en-US" sz="2400" dirty="0" err="1"/>
              <a:t>Sugeno</a:t>
            </a:r>
            <a:r>
              <a:rPr lang="en-US" sz="2400" dirty="0"/>
              <a:t>-Kang (TSK) model,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varian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Model </a:t>
            </a:r>
            <a:r>
              <a:rPr lang="en-US" sz="2400" dirty="0" err="1"/>
              <a:t>Mamdani</a:t>
            </a:r>
            <a:r>
              <a:rPr lang="en-US" sz="2400" dirty="0"/>
              <a:t>.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Model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aturan</a:t>
            </a:r>
            <a:r>
              <a:rPr lang="en-US" sz="2400" dirty="0"/>
              <a:t> yang </a:t>
            </a:r>
            <a:r>
              <a:rPr lang="en-US" sz="2400" dirty="0" err="1"/>
              <a:t>berbentuk</a:t>
            </a:r>
            <a:r>
              <a:rPr lang="en-US" sz="2400" dirty="0" smtClean="0"/>
              <a:t>: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b="1" dirty="0">
                <a:solidFill>
                  <a:srgbClr val="C00000"/>
                </a:solidFill>
              </a:rPr>
              <a:t>IF x</a:t>
            </a:r>
            <a:r>
              <a:rPr lang="en-US" sz="2400" b="1" baseline="-25000" dirty="0">
                <a:solidFill>
                  <a:srgbClr val="C00000"/>
                </a:solidFill>
              </a:rPr>
              <a:t>1</a:t>
            </a:r>
            <a:r>
              <a:rPr lang="en-US" sz="2400" b="1" dirty="0">
                <a:solidFill>
                  <a:srgbClr val="C00000"/>
                </a:solidFill>
              </a:rPr>
              <a:t> is A</a:t>
            </a:r>
            <a:r>
              <a:rPr lang="en-US" sz="2400" b="1" baseline="-25000" dirty="0">
                <a:solidFill>
                  <a:srgbClr val="C00000"/>
                </a:solidFill>
              </a:rPr>
              <a:t>1</a:t>
            </a:r>
            <a:r>
              <a:rPr lang="en-US" sz="2400" b="1" dirty="0">
                <a:solidFill>
                  <a:srgbClr val="C00000"/>
                </a:solidFill>
              </a:rPr>
              <a:t> AND…AND </a:t>
            </a:r>
            <a:r>
              <a:rPr lang="en-US" sz="2400" b="1" dirty="0" err="1">
                <a:solidFill>
                  <a:srgbClr val="C00000"/>
                </a:solidFill>
              </a:rPr>
              <a:t>x</a:t>
            </a:r>
            <a:r>
              <a:rPr lang="en-US" sz="2400" b="1" baseline="-25000" dirty="0" err="1">
                <a:solidFill>
                  <a:srgbClr val="C00000"/>
                </a:solidFill>
              </a:rPr>
              <a:t>n</a:t>
            </a:r>
            <a:r>
              <a:rPr lang="en-US" sz="2400" b="1" dirty="0">
                <a:solidFill>
                  <a:srgbClr val="C00000"/>
                </a:solidFill>
              </a:rPr>
              <a:t> is A</a:t>
            </a:r>
            <a:r>
              <a:rPr lang="en-US" sz="2400" b="1" baseline="-25000" dirty="0">
                <a:solidFill>
                  <a:srgbClr val="C00000"/>
                </a:solidFill>
              </a:rPr>
              <a:t>n</a:t>
            </a:r>
            <a:r>
              <a:rPr lang="en-US" sz="2400" b="1" dirty="0">
                <a:solidFill>
                  <a:srgbClr val="C00000"/>
                </a:solidFill>
              </a:rPr>
              <a:t> THEN y=f(x</a:t>
            </a:r>
            <a:r>
              <a:rPr lang="en-US" sz="2400" b="1" baseline="-25000" dirty="0">
                <a:solidFill>
                  <a:srgbClr val="C00000"/>
                </a:solidFill>
              </a:rPr>
              <a:t>1</a:t>
            </a:r>
            <a:r>
              <a:rPr lang="en-US" sz="2400" b="1" dirty="0">
                <a:solidFill>
                  <a:srgbClr val="C00000"/>
                </a:solidFill>
              </a:rPr>
              <a:t>,…,</a:t>
            </a:r>
            <a:r>
              <a:rPr lang="en-US" sz="2400" b="1" dirty="0" err="1">
                <a:solidFill>
                  <a:srgbClr val="C00000"/>
                </a:solidFill>
              </a:rPr>
              <a:t>x</a:t>
            </a:r>
            <a:r>
              <a:rPr lang="en-US" sz="2400" b="1" baseline="-25000" dirty="0" err="1">
                <a:solidFill>
                  <a:srgbClr val="C00000"/>
                </a:solidFill>
              </a:rPr>
              <a:t>n</a:t>
            </a:r>
            <a:r>
              <a:rPr lang="en-US" sz="2400" b="1" dirty="0">
                <a:solidFill>
                  <a:srgbClr val="C00000"/>
                </a:solidFill>
              </a:rPr>
              <a:t>)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400" dirty="0"/>
              <a:t>	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400" dirty="0"/>
              <a:t>	di </a:t>
            </a:r>
            <a:r>
              <a:rPr lang="en-US" sz="2400" dirty="0" err="1"/>
              <a:t>mana</a:t>
            </a:r>
            <a:r>
              <a:rPr lang="en-US" sz="2400" dirty="0"/>
              <a:t> f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sembarang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variabel-variabel</a:t>
            </a:r>
            <a:r>
              <a:rPr lang="en-US" sz="2400" dirty="0"/>
              <a:t> input yang </a:t>
            </a:r>
            <a:r>
              <a:rPr lang="en-US" sz="2400" dirty="0" err="1"/>
              <a:t>nilainya</a:t>
            </a:r>
            <a:r>
              <a:rPr lang="en-US" sz="2400" dirty="0"/>
              <a:t> </a:t>
            </a:r>
            <a:r>
              <a:rPr lang="en-US" sz="2400" dirty="0" err="1"/>
              <a:t>berada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interval </a:t>
            </a:r>
            <a:r>
              <a:rPr lang="en-US" sz="2400" dirty="0" err="1"/>
              <a:t>variabel</a:t>
            </a:r>
            <a:r>
              <a:rPr lang="en-US" sz="2400" dirty="0"/>
              <a:t> output. </a:t>
            </a:r>
            <a:r>
              <a:rPr lang="en-US" sz="2400" dirty="0" err="1"/>
              <a:t>Biasanya</a:t>
            </a:r>
            <a:r>
              <a:rPr lang="en-US" sz="2400" dirty="0"/>
              <a:t>,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dibatasi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menyatakan</a:t>
            </a:r>
            <a:r>
              <a:rPr lang="en-US" sz="2400" dirty="0"/>
              <a:t> f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kombinasi</a:t>
            </a:r>
            <a:r>
              <a:rPr lang="en-US" sz="2400" dirty="0"/>
              <a:t> linier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variabel-variabel</a:t>
            </a:r>
            <a:r>
              <a:rPr lang="en-US" sz="2400" dirty="0"/>
              <a:t> input</a:t>
            </a:r>
            <a:r>
              <a:rPr lang="en-US" sz="2400" dirty="0" smtClean="0"/>
              <a:t>: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sz="2400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b="1" dirty="0" smtClean="0">
                <a:solidFill>
                  <a:srgbClr val="C00000"/>
                </a:solidFill>
              </a:rPr>
              <a:t>f(x</a:t>
            </a:r>
            <a:r>
              <a:rPr lang="en-US" sz="2400" b="1" baseline="-25000" dirty="0" smtClean="0">
                <a:solidFill>
                  <a:srgbClr val="C00000"/>
                </a:solidFill>
              </a:rPr>
              <a:t>1</a:t>
            </a:r>
            <a:r>
              <a:rPr lang="en-US" sz="2400" b="1" dirty="0">
                <a:solidFill>
                  <a:srgbClr val="C00000"/>
                </a:solidFill>
              </a:rPr>
              <a:t>,…,</a:t>
            </a:r>
            <a:r>
              <a:rPr lang="en-US" sz="2400" b="1" dirty="0" err="1">
                <a:solidFill>
                  <a:srgbClr val="C00000"/>
                </a:solidFill>
              </a:rPr>
              <a:t>x</a:t>
            </a:r>
            <a:r>
              <a:rPr lang="en-US" sz="2400" b="1" baseline="-25000" dirty="0" err="1">
                <a:solidFill>
                  <a:srgbClr val="C00000"/>
                </a:solidFill>
              </a:rPr>
              <a:t>n</a:t>
            </a:r>
            <a:r>
              <a:rPr lang="en-US" sz="2400" b="1" dirty="0">
                <a:solidFill>
                  <a:srgbClr val="C00000"/>
                </a:solidFill>
              </a:rPr>
              <a:t>) = w</a:t>
            </a:r>
            <a:r>
              <a:rPr lang="en-US" sz="2400" b="1" baseline="-25000" dirty="0">
                <a:solidFill>
                  <a:srgbClr val="C00000"/>
                </a:solidFill>
              </a:rPr>
              <a:t>0</a:t>
            </a:r>
            <a:r>
              <a:rPr lang="en-US" sz="2400" b="1" dirty="0">
                <a:solidFill>
                  <a:srgbClr val="C00000"/>
                </a:solidFill>
              </a:rPr>
              <a:t> + w</a:t>
            </a:r>
            <a:r>
              <a:rPr lang="en-US" sz="2400" b="1" baseline="-25000" dirty="0">
                <a:solidFill>
                  <a:srgbClr val="C00000"/>
                </a:solidFill>
              </a:rPr>
              <a:t>1</a:t>
            </a:r>
            <a:r>
              <a:rPr lang="en-US" sz="2400" b="1" dirty="0">
                <a:solidFill>
                  <a:srgbClr val="C00000"/>
                </a:solidFill>
              </a:rPr>
              <a:t>x</a:t>
            </a:r>
            <a:r>
              <a:rPr lang="en-US" sz="2400" b="1" baseline="-25000" dirty="0">
                <a:solidFill>
                  <a:srgbClr val="C00000"/>
                </a:solidFill>
              </a:rPr>
              <a:t>1</a:t>
            </a:r>
            <a:r>
              <a:rPr lang="en-US" sz="2400" b="1" dirty="0">
                <a:solidFill>
                  <a:srgbClr val="C00000"/>
                </a:solidFill>
              </a:rPr>
              <a:t> + …+</a:t>
            </a:r>
            <a:r>
              <a:rPr lang="en-US" sz="2400" b="1" dirty="0" err="1">
                <a:solidFill>
                  <a:srgbClr val="C00000"/>
                </a:solidFill>
              </a:rPr>
              <a:t>w</a:t>
            </a:r>
            <a:r>
              <a:rPr lang="en-US" sz="2400" b="1" baseline="-25000" dirty="0" err="1">
                <a:solidFill>
                  <a:srgbClr val="C00000"/>
                </a:solidFill>
              </a:rPr>
              <a:t>n</a:t>
            </a:r>
            <a:r>
              <a:rPr lang="en-US" sz="2400" b="1" dirty="0" err="1">
                <a:solidFill>
                  <a:srgbClr val="C00000"/>
                </a:solidFill>
              </a:rPr>
              <a:t>x</a:t>
            </a:r>
            <a:r>
              <a:rPr lang="en-US" sz="2400" b="1" baseline="-25000" dirty="0" err="1">
                <a:solidFill>
                  <a:srgbClr val="C00000"/>
                </a:solidFill>
              </a:rPr>
              <a:t>n</a:t>
            </a:r>
            <a:endParaRPr lang="en-US" sz="2400" b="1" baseline="-25000" dirty="0">
              <a:solidFill>
                <a:srgbClr val="C00000"/>
              </a:solidFill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sz="2400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400" dirty="0"/>
              <a:t>	di </a:t>
            </a:r>
            <a:r>
              <a:rPr lang="en-US" sz="2400" dirty="0" err="1"/>
              <a:t>mana</a:t>
            </a:r>
            <a:r>
              <a:rPr lang="en-US" sz="2400" dirty="0"/>
              <a:t> w</a:t>
            </a:r>
            <a:r>
              <a:rPr lang="en-US" sz="2400" baseline="-25000" dirty="0"/>
              <a:t>0</a:t>
            </a:r>
            <a:r>
              <a:rPr lang="en-US" sz="2400" dirty="0"/>
              <a:t>, w</a:t>
            </a:r>
            <a:r>
              <a:rPr lang="en-US" sz="2400" baseline="-25000" dirty="0"/>
              <a:t>1</a:t>
            </a:r>
            <a:r>
              <a:rPr lang="en-US" sz="2400" dirty="0"/>
              <a:t>,…,</a:t>
            </a:r>
            <a:r>
              <a:rPr lang="en-US" sz="2400" dirty="0" err="1"/>
              <a:t>w</a:t>
            </a:r>
            <a:r>
              <a:rPr lang="en-US" sz="2400" baseline="-25000" dirty="0" err="1"/>
              <a:t>n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konstanta</a:t>
            </a:r>
            <a:r>
              <a:rPr lang="en-US" sz="2400" dirty="0"/>
              <a:t> yang </a:t>
            </a:r>
            <a:r>
              <a:rPr lang="en-US" sz="2400" dirty="0" err="1"/>
              <a:t>berupa</a:t>
            </a:r>
            <a:r>
              <a:rPr lang="en-US" sz="2400" dirty="0"/>
              <a:t> </a:t>
            </a:r>
            <a:r>
              <a:rPr lang="en-US" sz="2400" dirty="0" err="1"/>
              <a:t>bilangan</a:t>
            </a:r>
            <a:r>
              <a:rPr lang="en-US" sz="2400" dirty="0"/>
              <a:t> real yang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bagian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spesifikasi</a:t>
            </a:r>
            <a:r>
              <a:rPr lang="en-US" sz="2400" dirty="0"/>
              <a:t> </a:t>
            </a:r>
            <a:r>
              <a:rPr lang="en-US" sz="2400" dirty="0" err="1"/>
              <a:t>aturan</a:t>
            </a:r>
            <a:r>
              <a:rPr lang="en-US" sz="2400" dirty="0"/>
              <a:t> fuzzy.</a:t>
            </a:r>
          </a:p>
        </p:txBody>
      </p:sp>
    </p:spTree>
    <p:extLst>
      <p:ext uri="{BB962C8B-B14F-4D97-AF65-F5344CB8AC3E}">
        <p14:creationId xmlns:p14="http://schemas.microsoft.com/office/powerpoint/2010/main" val="276507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66835393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Contoso BG  Pitch Deck_SB - v4" id="{B4102299-0AE8-4B6D-9217-FDD7E8440BE7}" vid="{C9129DCB-E556-49D1-B1C1-E90E01296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6F9DDD-282A-43E9-BFE4-D33DFFFD0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FCFEE3-59F5-490C-AC74-047FF9F6A8FC}">
  <ds:schemaRefs>
    <ds:schemaRef ds:uri="http://purl.org/dc/terms/"/>
    <ds:schemaRef ds:uri="http://purl.org/dc/dcmitype/"/>
    <ds:schemaRef ds:uri="71af3243-3dd4-4a8d-8c0d-dd76da1f02a5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5B97A58-017B-407D-9B26-277921821F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TF66835393</Template>
  <TotalTime>0</TotalTime>
  <Words>1551</Words>
  <Application>Microsoft Office PowerPoint</Application>
  <PresentationFormat>Custom</PresentationFormat>
  <Paragraphs>241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TF66835393</vt:lpstr>
      <vt:lpstr>KECERDASAN BUATAN</vt:lpstr>
      <vt:lpstr>PowerPoint Presentation</vt:lpstr>
      <vt:lpstr>Pengantar FIS</vt:lpstr>
      <vt:lpstr>Pengantar FIS</vt:lpstr>
      <vt:lpstr>Proses dalam FIS</vt:lpstr>
      <vt:lpstr>Fuzzification</vt:lpstr>
      <vt:lpstr>Inference</vt:lpstr>
      <vt:lpstr>Inference (Mamdani)</vt:lpstr>
      <vt:lpstr>Inference (Sugeno)</vt:lpstr>
      <vt:lpstr>Defuzzification</vt:lpstr>
      <vt:lpstr>Defuzzification</vt:lpstr>
      <vt:lpstr>Defuzzification</vt:lpstr>
      <vt:lpstr>Defuzzification</vt:lpstr>
      <vt:lpstr>Defuzzification</vt:lpstr>
      <vt:lpstr>Defuzzification</vt:lpstr>
      <vt:lpstr>Contoh Kasus</vt:lpstr>
      <vt:lpstr>Proses Fuzzifikasi</vt:lpstr>
      <vt:lpstr>Proses Fuzzifikasi</vt:lpstr>
      <vt:lpstr>Proses Fuzzifikasi</vt:lpstr>
      <vt:lpstr>Proses Fuzzifikasi</vt:lpstr>
      <vt:lpstr>Proses Fuzzifikasi</vt:lpstr>
      <vt:lpstr>Proses Inferensi</vt:lpstr>
      <vt:lpstr>Proses Inferensi - Mamdani</vt:lpstr>
      <vt:lpstr>Proses Inferensi - Mamdani</vt:lpstr>
      <vt:lpstr>Proses Inferensi - Mamdani</vt:lpstr>
      <vt:lpstr>Proses Inferensi - Sugeno</vt:lpstr>
      <vt:lpstr>Proses Inferensi - Sugeno</vt:lpstr>
      <vt:lpstr>Defuzzification</vt:lpstr>
      <vt:lpstr>Defuzzification - Mamdani</vt:lpstr>
      <vt:lpstr>Defuzzification - Mamdani</vt:lpstr>
      <vt:lpstr>Defuzzification - Mamdani</vt:lpstr>
      <vt:lpstr>Defuzzification - Sugeno</vt:lpstr>
      <vt:lpstr>Defuzzification - Sugeno</vt:lpstr>
      <vt:lpstr>Mamdani Or Sugeno?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2019-02-21T05:12:24Z</dcterms:created>
  <dcterms:modified xsi:type="dcterms:W3CDTF">2020-04-29T03:53:08Z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